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A5E8BE1-0F15-4511-BCB4-AAB84CD30BE7}">
  <a:tblStyle styleId="{3A5E8BE1-0F15-4511-BCB4-AAB84CD30BE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21c2de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21c2de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e776681f5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e776681f5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ge0821c2de_2_4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e0821c2de_2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e70ade2de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e70ade2de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e0821c2de_2_47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e0821c2de_2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e70ade2de_0_2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e70ade2de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4" name="Shape 534"/>
        <p:cNvGrpSpPr/>
        <p:nvPr/>
      </p:nvGrpSpPr>
      <p:grpSpPr>
        <a:xfrm>
          <a:off x="0" y="0"/>
          <a:ext cx="0" cy="0"/>
          <a:chOff x="0" y="0"/>
          <a:chExt cx="0" cy="0"/>
        </a:xfrm>
      </p:grpSpPr>
      <p:sp>
        <p:nvSpPr>
          <p:cNvPr id="535" name="Google Shape;535;ge0821c2de_2_4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ge0821c2de_2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6" name="Shape 546"/>
        <p:cNvGrpSpPr/>
        <p:nvPr/>
      </p:nvGrpSpPr>
      <p:grpSpPr>
        <a:xfrm>
          <a:off x="0" y="0"/>
          <a:ext cx="0" cy="0"/>
          <a:chOff x="0" y="0"/>
          <a:chExt cx="0" cy="0"/>
        </a:xfrm>
      </p:grpSpPr>
      <p:sp>
        <p:nvSpPr>
          <p:cNvPr id="547" name="Google Shape;547;ge0821c2de_2_50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ge0821c2de_2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e3e9114df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e3e9114df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e0821c2de_2_5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e0821c2de_2_5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e0821c2de_2_5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e0821c2de_2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21c2de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21c2de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e3e9114d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e3e9114d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e0821c2de_2_53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e0821c2de_2_5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9" name="Shape 609"/>
        <p:cNvGrpSpPr/>
        <p:nvPr/>
      </p:nvGrpSpPr>
      <p:grpSpPr>
        <a:xfrm>
          <a:off x="0" y="0"/>
          <a:ext cx="0" cy="0"/>
          <a:chOff x="0" y="0"/>
          <a:chExt cx="0" cy="0"/>
        </a:xfrm>
      </p:grpSpPr>
      <p:sp>
        <p:nvSpPr>
          <p:cNvPr id="610" name="Google Shape;610;ge0821c2de_2_5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e0821c2de_2_5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e0821c2de_2_5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e0821c2de_2_5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e0821c2de_2_56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ge0821c2de_2_5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e0821c2de_2_57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e0821c2de_2_5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e0821c2de_2_5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e0821c2de_2_5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e0821c2de_2_36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e0821c2de_2_3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ge0821c2de_2_3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ge0821c2de_2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e0821c2de_2_38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e0821c2de_2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e0821c2de_2_39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e0821c2de_2_3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e0821c2de_2_4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e0821c2de_2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e0821c2de_2_4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e0821c2de_2_4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e0821c2de_2_44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e0821c2de_2_4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2.jp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3.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CRUD</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5</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89" name="Google Shape;489;p46"/>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Otros operadores de consulta</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Búsqueda geoespacial: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$type: búsqueda por el tipo de dato</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$mod: valida el campo de acuerdo con una operación de módulo</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$where: valida el campo contra una expresión javascript</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$comment: para añadir comentarios en las queries</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490" name="Google Shape;490;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91" name="Google Shape;491;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92" name="Google Shape;492;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93" name="Google Shape;493;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Google Shape;498;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99" name="Google Shape;499;p47"/>
          <p:cNvSpPr txBox="1"/>
          <p:nvPr/>
        </p:nvSpPr>
        <p:spPr>
          <a:xfrm>
            <a:off x="642938" y="70891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Projections</a:t>
            </a:r>
            <a:endParaRPr sz="2000">
              <a:solidFill>
                <a:srgbClr val="FA4F10"/>
              </a:solidFill>
              <a:latin typeface="Calibri"/>
              <a:ea typeface="Calibri"/>
              <a:cs typeface="Calibri"/>
              <a:sym typeface="Calibri"/>
            </a:endParaRPr>
          </a:p>
          <a:p>
            <a:pPr indent="0" lvl="0" marL="0" rtl="0" algn="l">
              <a:spcBef>
                <a:spcPts val="0"/>
              </a:spcBef>
              <a:spcAft>
                <a:spcPts val="0"/>
              </a:spcAft>
              <a:buNone/>
            </a:pPr>
            <a:r>
              <a:rPr lang="es">
                <a:solidFill>
                  <a:srgbClr val="3F3F3F"/>
                </a:solidFill>
                <a:latin typeface="Calibri"/>
                <a:ea typeface="Calibri"/>
                <a:cs typeface="Calibri"/>
                <a:sym typeface="Calibri"/>
              </a:rPr>
              <a:t>Nos permite filtrar el contenido de los documentos de salida de una consulta.</a:t>
            </a:r>
            <a:endParaRPr>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000">
                <a:solidFill>
                  <a:srgbClr val="3F3F3F"/>
                </a:solidFill>
                <a:latin typeface="Courier New"/>
                <a:ea typeface="Courier New"/>
                <a:cs typeface="Courier New"/>
                <a:sym typeface="Courier New"/>
              </a:rPr>
              <a:t>db.name.find({},{</a:t>
            </a:r>
            <a:r>
              <a:rPr b="1" lang="es" sz="1000">
                <a:solidFill>
                  <a:srgbClr val="3F3F3F"/>
                </a:solidFill>
                <a:latin typeface="Courier New"/>
                <a:ea typeface="Courier New"/>
                <a:cs typeface="Courier New"/>
                <a:sym typeface="Courier New"/>
              </a:rPr>
              <a:t>a:1</a:t>
            </a:r>
            <a:r>
              <a:rPr lang="es" sz="1000">
                <a:solidFill>
                  <a:srgbClr val="3F3F3F"/>
                </a:solidFill>
                <a:latin typeface="Courier New"/>
                <a:ea typeface="Courier New"/>
                <a:cs typeface="Courier New"/>
                <a:sym typeface="Courier New"/>
              </a:rPr>
              <a:t>}) -&gt; { "_id" : ObjectId("5...5"), </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 },{ "_id" : ObjectId("5...6"), </a:t>
            </a:r>
            <a:r>
              <a:rPr b="1" lang="es" sz="1000">
                <a:solidFill>
                  <a:srgbClr val="3F3F3F"/>
                </a:solidFill>
                <a:latin typeface="Courier New"/>
                <a:ea typeface="Courier New"/>
                <a:cs typeface="Courier New"/>
                <a:sym typeface="Courier New"/>
              </a:rPr>
              <a:t>"a" : "2"</a:t>
            </a:r>
            <a:r>
              <a:rPr lang="es" sz="1000">
                <a:solidFill>
                  <a:srgbClr val="3F3F3F"/>
                </a:solidFill>
                <a:latin typeface="Courier New"/>
                <a:ea typeface="Courier New"/>
                <a:cs typeface="Courier New"/>
                <a:sym typeface="Courier New"/>
              </a:rPr>
              <a:t> },{ "_id" : ObjectId("5...7"), </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 },{ "_id" : ObjectId("5...8"), </a:t>
            </a:r>
            <a:r>
              <a:rPr b="1" lang="es" sz="1000">
                <a:solidFill>
                  <a:srgbClr val="3F3F3F"/>
                </a:solidFill>
                <a:latin typeface="Courier New"/>
                <a:ea typeface="Courier New"/>
                <a:cs typeface="Courier New"/>
                <a:sym typeface="Courier New"/>
              </a:rPr>
              <a:t>"a" : 2</a:t>
            </a:r>
            <a:r>
              <a:rPr lang="es" sz="1000">
                <a:solidFill>
                  <a:srgbClr val="3F3F3F"/>
                </a:solidFill>
                <a:latin typeface="Courier New"/>
                <a:ea typeface="Courier New"/>
                <a:cs typeface="Courier New"/>
                <a:sym typeface="Courier New"/>
              </a:rPr>
              <a:t> },{ "_id" : ObjectId("5...9"), </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 }</a:t>
            </a:r>
            <a:endParaRPr sz="1000">
              <a:solidFill>
                <a:srgbClr val="3F3F3F"/>
              </a:solidFill>
              <a:latin typeface="Courier New"/>
              <a:ea typeface="Courier New"/>
              <a:cs typeface="Courier New"/>
              <a:sym typeface="Courier New"/>
            </a:endParaRPr>
          </a:p>
          <a:p>
            <a:pPr indent="0" lvl="0" marL="0" rtl="0" algn="l">
              <a:spcBef>
                <a:spcPts val="0"/>
              </a:spcBef>
              <a:spcAft>
                <a:spcPts val="0"/>
              </a:spcAft>
              <a:buNone/>
            </a:pPr>
            <a:r>
              <a:t/>
            </a:r>
            <a:endParaRPr sz="1000">
              <a:solidFill>
                <a:srgbClr val="3F3F3F"/>
              </a:solidFill>
              <a:latin typeface="Courier New"/>
              <a:ea typeface="Courier New"/>
              <a:cs typeface="Courier New"/>
              <a:sym typeface="Courier New"/>
            </a:endParaRPr>
          </a:p>
          <a:p>
            <a:pPr indent="0" lvl="0" marL="0" rtl="0" algn="l">
              <a:spcBef>
                <a:spcPts val="0"/>
              </a:spcBef>
              <a:spcAft>
                <a:spcPts val="0"/>
              </a:spcAft>
              <a:buNone/>
            </a:pPr>
            <a:r>
              <a:rPr lang="es" sz="1000">
                <a:solidFill>
                  <a:srgbClr val="3F3F3F"/>
                </a:solidFill>
                <a:latin typeface="Courier New"/>
                <a:ea typeface="Courier New"/>
                <a:cs typeface="Courier New"/>
                <a:sym typeface="Courier New"/>
              </a:rPr>
              <a:t>db.name.find({},{</a:t>
            </a:r>
            <a:r>
              <a:rPr b="1" lang="es" sz="1000">
                <a:solidFill>
                  <a:srgbClr val="3F3F3F"/>
                </a:solidFill>
                <a:latin typeface="Courier New"/>
                <a:ea typeface="Courier New"/>
                <a:cs typeface="Courier New"/>
                <a:sym typeface="Courier New"/>
              </a:rPr>
              <a:t>a:0</a:t>
            </a:r>
            <a:r>
              <a:rPr lang="es" sz="1000">
                <a:solidFill>
                  <a:srgbClr val="3F3F3F"/>
                </a:solidFill>
                <a:latin typeface="Courier New"/>
                <a:ea typeface="Courier New"/>
                <a:cs typeface="Courier New"/>
                <a:sym typeface="Courier New"/>
              </a:rPr>
              <a:t>}) -&gt; { "_id" : ObjectId("5...5") },{ "_id" : ObjectId("5...6"), "b" : null },{ "_id" : ObjectId("5...7"), "b" : "1" },{ "_id" : ObjectId("5...8"), "b" : "1", "texto" : "hola" },{ "_id" : ObjectId("5...9"), "c" : true }</a:t>
            </a:r>
            <a:endParaRPr sz="1000">
              <a:solidFill>
                <a:srgbClr val="3F3F3F"/>
              </a:solidFill>
              <a:latin typeface="Courier New"/>
              <a:ea typeface="Courier New"/>
              <a:cs typeface="Courier New"/>
              <a:sym typeface="Courier New"/>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a:solidFill>
                  <a:srgbClr val="3F3F3F"/>
                </a:solidFill>
                <a:latin typeface="Calibri"/>
                <a:ea typeface="Calibri"/>
                <a:cs typeface="Calibri"/>
                <a:sym typeface="Calibri"/>
              </a:rPr>
              <a:t>El campo </a:t>
            </a:r>
            <a:r>
              <a:rPr b="1" lang="es">
                <a:solidFill>
                  <a:srgbClr val="3F3F3F"/>
                </a:solidFill>
                <a:latin typeface="Calibri"/>
                <a:ea typeface="Calibri"/>
                <a:cs typeface="Calibri"/>
                <a:sym typeface="Calibri"/>
              </a:rPr>
              <a:t>_id</a:t>
            </a:r>
            <a:r>
              <a:rPr lang="es">
                <a:solidFill>
                  <a:srgbClr val="3F3F3F"/>
                </a:solidFill>
                <a:latin typeface="Calibri"/>
                <a:ea typeface="Calibri"/>
                <a:cs typeface="Calibri"/>
                <a:sym typeface="Calibri"/>
              </a:rPr>
              <a:t> siempre sale… salvo que indiquemos lo contrario</a:t>
            </a:r>
            <a:endParaRPr>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000">
                <a:solidFill>
                  <a:srgbClr val="3F3F3F"/>
                </a:solidFill>
                <a:latin typeface="Courier New"/>
                <a:ea typeface="Courier New"/>
                <a:cs typeface="Courier New"/>
                <a:sym typeface="Courier New"/>
              </a:rPr>
              <a:t>db.name.find({},{</a:t>
            </a:r>
            <a:r>
              <a:rPr b="1" lang="es" sz="1000">
                <a:solidFill>
                  <a:srgbClr val="3F3F3F"/>
                </a:solidFill>
                <a:latin typeface="Courier New"/>
                <a:ea typeface="Courier New"/>
                <a:cs typeface="Courier New"/>
                <a:sym typeface="Courier New"/>
              </a:rPr>
              <a:t>a:1,_id:0</a:t>
            </a:r>
            <a:r>
              <a:rPr lang="es" sz="1000">
                <a:solidFill>
                  <a:srgbClr val="3F3F3F"/>
                </a:solidFill>
                <a:latin typeface="Courier New"/>
                <a:ea typeface="Courier New"/>
                <a:cs typeface="Courier New"/>
                <a:sym typeface="Courier New"/>
              </a:rPr>
              <a:t>}) -&gt; {</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a:t>
            </a:r>
            <a:r>
              <a:rPr b="1" lang="es" sz="1000">
                <a:solidFill>
                  <a:srgbClr val="3F3F3F"/>
                </a:solidFill>
                <a:latin typeface="Courier New"/>
                <a:ea typeface="Courier New"/>
                <a:cs typeface="Courier New"/>
                <a:sym typeface="Courier New"/>
              </a:rPr>
              <a:t>"a" : "2"</a:t>
            </a:r>
            <a:r>
              <a:rPr lang="es" sz="1000">
                <a:solidFill>
                  <a:srgbClr val="3F3F3F"/>
                </a:solidFill>
                <a:latin typeface="Courier New"/>
                <a:ea typeface="Courier New"/>
                <a:cs typeface="Courier New"/>
                <a:sym typeface="Courier New"/>
              </a:rPr>
              <a:t>},{</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a:t>
            </a:r>
            <a:r>
              <a:rPr b="1" lang="es" sz="1000">
                <a:solidFill>
                  <a:srgbClr val="3F3F3F"/>
                </a:solidFill>
                <a:latin typeface="Courier New"/>
                <a:ea typeface="Courier New"/>
                <a:cs typeface="Courier New"/>
                <a:sym typeface="Courier New"/>
              </a:rPr>
              <a:t>"a" : 2</a:t>
            </a:r>
            <a:r>
              <a:rPr lang="es" sz="1000">
                <a:solidFill>
                  <a:srgbClr val="3F3F3F"/>
                </a:solidFill>
                <a:latin typeface="Courier New"/>
                <a:ea typeface="Courier New"/>
                <a:cs typeface="Courier New"/>
                <a:sym typeface="Courier New"/>
              </a:rPr>
              <a:t>},{</a:t>
            </a:r>
            <a:r>
              <a:rPr b="1" lang="es" sz="1000">
                <a:solidFill>
                  <a:srgbClr val="3F3F3F"/>
                </a:solidFill>
                <a:latin typeface="Courier New"/>
                <a:ea typeface="Courier New"/>
                <a:cs typeface="Courier New"/>
                <a:sym typeface="Courier New"/>
              </a:rPr>
              <a:t>"a" : "1"</a:t>
            </a:r>
            <a:r>
              <a:rPr lang="es" sz="1000">
                <a:solidFill>
                  <a:srgbClr val="3F3F3F"/>
                </a:solidFill>
                <a:latin typeface="Courier New"/>
                <a:ea typeface="Courier New"/>
                <a:cs typeface="Courier New"/>
                <a:sym typeface="Courier New"/>
              </a:rPr>
              <a:t>}</a:t>
            </a:r>
            <a:endParaRPr sz="1000">
              <a:solidFill>
                <a:srgbClr val="3F3F3F"/>
              </a:solidFill>
              <a:latin typeface="Courier New"/>
              <a:ea typeface="Courier New"/>
              <a:cs typeface="Courier New"/>
              <a:sym typeface="Courier New"/>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a:solidFill>
                  <a:srgbClr val="3F3F3F"/>
                </a:solidFill>
                <a:latin typeface="Calibri"/>
                <a:ea typeface="Calibri"/>
                <a:cs typeface="Calibri"/>
                <a:sym typeface="Calibri"/>
              </a:rPr>
              <a:t>Operadores projections:</a:t>
            </a:r>
            <a:endParaRPr>
              <a:solidFill>
                <a:srgbClr val="3F3F3F"/>
              </a:solidFill>
              <a:latin typeface="Calibri"/>
              <a:ea typeface="Calibri"/>
              <a:cs typeface="Calibri"/>
              <a:sym typeface="Calibri"/>
            </a:endParaRPr>
          </a:p>
          <a:p>
            <a:pPr indent="12700" lvl="1" marL="457200" rtl="0" algn="l">
              <a:spcBef>
                <a:spcPts val="0"/>
              </a:spcBef>
              <a:spcAft>
                <a:spcPts val="0"/>
              </a:spcAft>
              <a:buClr>
                <a:srgbClr val="0D0D0D"/>
              </a:buClr>
              <a:buSzPts val="1400"/>
              <a:buFont typeface="Calibri"/>
              <a:buChar char="•"/>
            </a:pPr>
            <a:r>
              <a:rPr lang="es">
                <a:solidFill>
                  <a:srgbClr val="0D0D0D"/>
                </a:solidFill>
                <a:latin typeface="Calibri"/>
                <a:ea typeface="Calibri"/>
                <a:cs typeface="Calibri"/>
                <a:sym typeface="Calibri"/>
              </a:rPr>
              <a:t>$ : primer elemento del array que coincide con la query</a:t>
            </a:r>
            <a:endParaRPr>
              <a:solidFill>
                <a:schemeClr val="dk1"/>
              </a:solidFill>
            </a:endParaRPr>
          </a:p>
          <a:p>
            <a:pPr indent="12700" lvl="1" marL="457200" rtl="0" algn="l">
              <a:spcBef>
                <a:spcPts val="1200"/>
              </a:spcBef>
              <a:spcAft>
                <a:spcPts val="0"/>
              </a:spcAft>
              <a:buClr>
                <a:srgbClr val="0D0D0D"/>
              </a:buClr>
              <a:buSzPts val="1400"/>
              <a:buFont typeface="Calibri"/>
              <a:buChar char="•"/>
            </a:pPr>
            <a:r>
              <a:rPr lang="es">
                <a:solidFill>
                  <a:srgbClr val="0D0D0D"/>
                </a:solidFill>
                <a:latin typeface="Calibri"/>
                <a:ea typeface="Calibri"/>
                <a:cs typeface="Calibri"/>
                <a:sym typeface="Calibri"/>
              </a:rPr>
              <a:t>$elemMatch : primer elemento del array que coincide con la condición del elemMatch</a:t>
            </a:r>
            <a:endParaRPr>
              <a:solidFill>
                <a:srgbClr val="0D0D0D"/>
              </a:solidFill>
              <a:latin typeface="Calibri"/>
              <a:ea typeface="Calibri"/>
              <a:cs typeface="Calibri"/>
              <a:sym typeface="Calibri"/>
            </a:endParaRPr>
          </a:p>
          <a:p>
            <a:pPr indent="12700" lvl="1" marL="457200" rtl="0" algn="l">
              <a:spcBef>
                <a:spcPts val="1200"/>
              </a:spcBef>
              <a:spcAft>
                <a:spcPts val="1200"/>
              </a:spcAft>
              <a:buClr>
                <a:srgbClr val="0D0D0D"/>
              </a:buClr>
              <a:buSzPts val="1400"/>
              <a:buFont typeface="Calibri"/>
              <a:buChar char="•"/>
            </a:pPr>
            <a:r>
              <a:rPr lang="es">
                <a:solidFill>
                  <a:srgbClr val="0D0D0D"/>
                </a:solidFill>
                <a:latin typeface="Calibri"/>
                <a:ea typeface="Calibri"/>
                <a:cs typeface="Calibri"/>
                <a:sym typeface="Calibri"/>
              </a:rPr>
              <a:t>$slice: reduce el tamaño del array</a:t>
            </a:r>
            <a:endParaRPr/>
          </a:p>
        </p:txBody>
      </p:sp>
      <p:pic>
        <p:nvPicPr>
          <p:cNvPr id="500" name="Google Shape;500;p4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01" name="Google Shape;501;p47"/>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02" name="Google Shape;502;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03" name="Google Shape;503;p4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4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509" name="Google Shape;509;p48"/>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Cursor</a:t>
            </a:r>
            <a:endParaRPr sz="2000">
              <a:solidFill>
                <a:srgbClr val="FA4F10"/>
              </a:solidFill>
              <a:latin typeface="Calibri"/>
              <a:ea typeface="Calibri"/>
              <a:cs typeface="Calibri"/>
              <a:sym typeface="Calibri"/>
            </a:endParaRPr>
          </a:p>
          <a:p>
            <a:pPr indent="0" lvl="0" marL="457200" rtl="0" algn="l">
              <a:spcBef>
                <a:spcPts val="0"/>
              </a:spcBef>
              <a:spcAft>
                <a:spcPts val="0"/>
              </a:spcAft>
              <a:buNone/>
            </a:pPr>
            <a:r>
              <a:rPr lang="es" sz="1600">
                <a:solidFill>
                  <a:srgbClr val="0D0D0D"/>
                </a:solidFill>
                <a:latin typeface="Calibri"/>
                <a:ea typeface="Calibri"/>
                <a:cs typeface="Calibri"/>
                <a:sym typeface="Calibri"/>
              </a:rPr>
              <a:t>La salida de una consulta find es siempre un cursor que es necesario iterar para recuperar toda la información.</a:t>
            </a:r>
            <a:endParaRPr sz="2000">
              <a:solidFill>
                <a:srgbClr val="FA4F10"/>
              </a:solidFill>
              <a:latin typeface="Calibri"/>
              <a:ea typeface="Calibri"/>
              <a:cs typeface="Calibri"/>
              <a:sym typeface="Calibri"/>
            </a:endParaRPr>
          </a:p>
          <a:p>
            <a:pPr indent="0" lvl="0" marL="0" rtl="0" algn="l">
              <a:spcBef>
                <a:spcPts val="1200"/>
              </a:spcBef>
              <a:spcAft>
                <a:spcPts val="0"/>
              </a:spcAft>
              <a:buSzPts val="1100"/>
              <a:buNone/>
            </a:pPr>
            <a:r>
              <a:rPr lang="es" sz="1600">
                <a:solidFill>
                  <a:srgbClr val="0D0D0D"/>
                </a:solidFill>
                <a:latin typeface="Calibri"/>
                <a:ea typeface="Calibri"/>
                <a:cs typeface="Calibri"/>
                <a:sym typeface="Calibri"/>
              </a:rPr>
              <a:t>Estos métodos se puede ejecutar sobre el cursor: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it : nos devuelve una “página” de la consulta</a:t>
            </a:r>
            <a:endParaRPr>
              <a:solidFill>
                <a:schemeClr val="dk1"/>
              </a:solidFill>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next () : nos devuelve el siguiente elemento del cursor</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hasNext () : nos indica si hay más elementos del cursor</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600">
                <a:solidFill>
                  <a:srgbClr val="0D0D0D"/>
                </a:solidFill>
                <a:latin typeface="Calibri"/>
                <a:ea typeface="Calibri"/>
                <a:cs typeface="Calibri"/>
                <a:sym typeface="Calibri"/>
              </a:rPr>
              <a:t>Utilizando los cursores (y código javascript) podemos manipular el resultado de una query para realizar operaciones complejas. </a:t>
            </a:r>
            <a:endParaRPr sz="1600">
              <a:solidFill>
                <a:srgbClr val="0D0D0D"/>
              </a:solidFill>
              <a:latin typeface="Calibri"/>
              <a:ea typeface="Calibri"/>
              <a:cs typeface="Calibri"/>
              <a:sym typeface="Calibri"/>
            </a:endParaRPr>
          </a:p>
          <a:p>
            <a:pPr indent="0" lvl="0" marL="0" marR="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10" name="Google Shape;510;p4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11" name="Google Shape;511;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12" name="Google Shape;512;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13" name="Google Shape;513;p4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519" name="Google Shape;519;p49"/>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Otros métodos del cursor</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count () : cuenta el número de elementos del cursor</a:t>
            </a:r>
            <a:endParaRPr>
              <a:solidFill>
                <a:schemeClr val="dk1"/>
              </a:solidFill>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pretty () : formatea la salida del cursor</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rPr lang="es" sz="2000">
                <a:solidFill>
                  <a:srgbClr val="FA4F10"/>
                </a:solidFill>
                <a:latin typeface="Calibri"/>
                <a:ea typeface="Calibri"/>
                <a:cs typeface="Calibri"/>
                <a:sym typeface="Calibri"/>
              </a:rPr>
              <a:t>Recorrer un cursor</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var cursor = db.grades.find();</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while (cursor.hasNext()){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	var grade = cursor.next();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	printjson (grade);</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20" name="Google Shape;520;p4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21" name="Google Shape;521;p4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22" name="Google Shape;522;p4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23" name="Google Shape;523;p4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529" name="Google Shape;529;p50"/>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Paginación de resultados</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limit(&lt;num&gt;) -&gt; denota el número máximo de elementos de una query.</a:t>
            </a:r>
            <a:endParaRPr>
              <a:solidFill>
                <a:schemeClr val="dk1"/>
              </a:solidFill>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skip(&lt;num&gt;) -&gt; devuelve documento ignorando los &lt;num&gt; primeros.</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sort({&lt;field1&gt;: -1|1, &lt;field2&gt;: -1|1...}) -&gt; ordena los resultados de la consulta.</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db.name.find({}).limit(2).skip(1).sort({a:-1}) -&gt; {"a":"1"}, {"a":"1", "c":true}</a:t>
            </a:r>
            <a:endParaRPr sz="1200">
              <a:solidFill>
                <a:srgbClr val="0D0D0D"/>
              </a:solidFill>
              <a:latin typeface="Courier New"/>
              <a:ea typeface="Courier New"/>
              <a:cs typeface="Courier New"/>
              <a:sym typeface="Courier New"/>
            </a:endParaRPr>
          </a:p>
          <a:p>
            <a:pPr indent="0" lvl="0" marL="0" rtl="0" algn="l">
              <a:spcBef>
                <a:spcPts val="1200"/>
              </a:spcBef>
              <a:spcAft>
                <a:spcPts val="0"/>
              </a:spcAft>
              <a:buNone/>
            </a:pPr>
            <a:r>
              <a:rPr lang="es" sz="1600">
                <a:solidFill>
                  <a:srgbClr val="0D0D0D"/>
                </a:solidFill>
                <a:latin typeface="Calibri"/>
                <a:ea typeface="Calibri"/>
                <a:cs typeface="Calibri"/>
                <a:sym typeface="Calibri"/>
              </a:rPr>
              <a:t>Aunque son métodos, tienen que </a:t>
            </a:r>
            <a:r>
              <a:rPr b="1" lang="es" sz="1600">
                <a:solidFill>
                  <a:srgbClr val="0D0D0D"/>
                </a:solidFill>
                <a:latin typeface="Calibri"/>
                <a:ea typeface="Calibri"/>
                <a:cs typeface="Calibri"/>
                <a:sym typeface="Calibri"/>
              </a:rPr>
              <a:t>invocarse</a:t>
            </a:r>
            <a:r>
              <a:rPr lang="es" sz="1600">
                <a:solidFill>
                  <a:srgbClr val="0D0D0D"/>
                </a:solidFill>
                <a:latin typeface="Calibri"/>
                <a:ea typeface="Calibri"/>
                <a:cs typeface="Calibri"/>
                <a:sym typeface="Calibri"/>
              </a:rPr>
              <a:t> al ejecutar el find.</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600">
                <a:solidFill>
                  <a:srgbClr val="0D0D0D"/>
                </a:solidFill>
                <a:latin typeface="Calibri"/>
                <a:ea typeface="Calibri"/>
                <a:cs typeface="Calibri"/>
                <a:sym typeface="Calibri"/>
              </a:rPr>
              <a:t>El orden es indiferente.</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30" name="Google Shape;530;p5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31" name="Google Shape;531;p5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32" name="Google Shape;532;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33" name="Google Shape;533;p5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7" name="Shape 537"/>
        <p:cNvGrpSpPr/>
        <p:nvPr/>
      </p:nvGrpSpPr>
      <p:grpSpPr>
        <a:xfrm>
          <a:off x="0" y="0"/>
          <a:ext cx="0" cy="0"/>
          <a:chOff x="0" y="0"/>
          <a:chExt cx="0" cy="0"/>
        </a:xfrm>
      </p:grpSpPr>
      <p:sp>
        <p:nvSpPr>
          <p:cNvPr id="538" name="Google Shape;538;p5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539" name="Google Shape;539;p51"/>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40" name="Google Shape;540;p5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41" name="Google Shape;541;p5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42" name="Google Shape;542;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43" name="Google Shape;543;p5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crud-annotated-mongodb-update.png" id="544" name="Google Shape;544;p51"/>
          <p:cNvPicPr preferRelativeResize="0"/>
          <p:nvPr/>
        </p:nvPicPr>
        <p:blipFill>
          <a:blip r:embed="rId4">
            <a:alphaModFix/>
          </a:blip>
          <a:stretch>
            <a:fillRect/>
          </a:stretch>
        </p:blipFill>
        <p:spPr>
          <a:xfrm>
            <a:off x="2393150" y="884028"/>
            <a:ext cx="4357688" cy="1092994"/>
          </a:xfrm>
          <a:prstGeom prst="rect">
            <a:avLst/>
          </a:prstGeom>
          <a:noFill/>
          <a:ln>
            <a:noFill/>
          </a:ln>
        </p:spPr>
      </p:pic>
      <p:sp>
        <p:nvSpPr>
          <p:cNvPr id="545" name="Google Shape;545;p51"/>
          <p:cNvSpPr txBox="1"/>
          <p:nvPr/>
        </p:nvSpPr>
        <p:spPr>
          <a:xfrm>
            <a:off x="686200" y="2142638"/>
            <a:ext cx="7631400" cy="25348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rPr lang="es" sz="2000">
                <a:solidFill>
                  <a:srgbClr val="FA4F10"/>
                </a:solidFill>
                <a:latin typeface="Calibri"/>
                <a:ea typeface="Calibri"/>
                <a:cs typeface="Calibri"/>
                <a:sym typeface="Calibri"/>
              </a:rPr>
              <a:t>Update Criteria</a:t>
            </a:r>
            <a:endParaRPr>
              <a:solidFill>
                <a:schemeClr val="dk1"/>
              </a:solidFill>
            </a:endParaRPr>
          </a:p>
          <a:p>
            <a:pPr indent="0" lvl="0" marL="0" rtl="0" algn="l">
              <a:spcBef>
                <a:spcPts val="0"/>
              </a:spcBef>
              <a:spcAft>
                <a:spcPts val="0"/>
              </a:spcAft>
              <a:buNone/>
            </a:pPr>
            <a:r>
              <a:t/>
            </a:r>
            <a:endParaRPr>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En el criterio de búsqueda se pueden aplicar todos los operadores de búsqueda con la misma sintaxis.</a:t>
            </a:r>
            <a:endParaRPr sz="1600">
              <a:solidFill>
                <a:srgbClr val="3F3F3F"/>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2000">
                <a:solidFill>
                  <a:srgbClr val="FA4F10"/>
                </a:solidFill>
                <a:latin typeface="Calibri"/>
                <a:ea typeface="Calibri"/>
                <a:cs typeface="Calibri"/>
                <a:sym typeface="Calibri"/>
              </a:rPr>
              <a:t>Update 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rgbClr val="3F3F3F"/>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600">
                <a:solidFill>
                  <a:srgbClr val="3F3F3F"/>
                </a:solidFill>
                <a:latin typeface="Calibri"/>
                <a:ea typeface="Calibri"/>
                <a:cs typeface="Calibri"/>
                <a:sym typeface="Calibri"/>
              </a:rPr>
              <a:t>La actualización a ejecutar. Formato BSON.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5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551" name="Google Shape;551;p52"/>
          <p:cNvSpPr txBox="1"/>
          <p:nvPr/>
        </p:nvSpPr>
        <p:spPr>
          <a:xfrm>
            <a:off x="717788" y="687537"/>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(campos)</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JSON : reemplaza el documento que coincida por el documento dado</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 -&gt; db.name.update ({a:"1"},{b:"2",c:"3"}) -&gt; {"b" : "2", "c" : "3" }</a:t>
            </a:r>
            <a:endParaRPr sz="1200">
              <a:solidFill>
                <a:srgbClr val="0D0D0D"/>
              </a:solidFill>
              <a:latin typeface="Courier New"/>
              <a:ea typeface="Courier New"/>
              <a:cs typeface="Courier New"/>
              <a:sym typeface="Courier New"/>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$inc : incrementa el valor de un campo sumándole un valor</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 -&gt; db.name.update ({a:1},{</a:t>
            </a:r>
            <a:r>
              <a:rPr b="1" lang="es" sz="1200">
                <a:solidFill>
                  <a:srgbClr val="0D0D0D"/>
                </a:solidFill>
                <a:latin typeface="Courier New"/>
                <a:ea typeface="Courier New"/>
                <a:cs typeface="Courier New"/>
                <a:sym typeface="Courier New"/>
              </a:rPr>
              <a:t>$inc:{a : 1}</a:t>
            </a:r>
            <a:r>
              <a:rPr lang="es" sz="1200">
                <a:solidFill>
                  <a:srgbClr val="0D0D0D"/>
                </a:solidFill>
                <a:latin typeface="Courier New"/>
                <a:ea typeface="Courier New"/>
                <a:cs typeface="Courier New"/>
                <a:sym typeface="Courier New"/>
              </a:rPr>
              <a:t>}) -&gt; {"a" : 2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$mul : incrementa el valor de un campo multiplicándose por un valor</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{a:2} -&gt; db.name.update ({a:2},{</a:t>
            </a:r>
            <a:r>
              <a:rPr b="1" lang="es" sz="1200">
                <a:solidFill>
                  <a:srgbClr val="0D0D0D"/>
                </a:solidFill>
                <a:latin typeface="Courier New"/>
                <a:ea typeface="Courier New"/>
                <a:cs typeface="Courier New"/>
                <a:sym typeface="Courier New"/>
              </a:rPr>
              <a:t>$mul:{a : 10}</a:t>
            </a:r>
            <a:r>
              <a:rPr lang="es" sz="1200">
                <a:solidFill>
                  <a:srgbClr val="0D0D0D"/>
                </a:solidFill>
                <a:latin typeface="Courier New"/>
                <a:ea typeface="Courier New"/>
                <a:cs typeface="Courier New"/>
                <a:sym typeface="Courier New"/>
              </a:rPr>
              <a:t>}) -&gt; {"a" : 20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$rename : cambia el nombre de un campo</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{a:2} -&gt; db.name.update ({a:2},{</a:t>
            </a:r>
            <a:r>
              <a:rPr b="1" lang="es" sz="1200">
                <a:solidFill>
                  <a:srgbClr val="0D0D0D"/>
                </a:solidFill>
                <a:latin typeface="Courier New"/>
                <a:ea typeface="Courier New"/>
                <a:cs typeface="Courier New"/>
                <a:sym typeface="Courier New"/>
              </a:rPr>
              <a:t>$rename:{a : z}</a:t>
            </a:r>
            <a:r>
              <a:rPr lang="es" sz="1200">
                <a:solidFill>
                  <a:srgbClr val="0D0D0D"/>
                </a:solidFill>
                <a:latin typeface="Courier New"/>
                <a:ea typeface="Courier New"/>
                <a:cs typeface="Courier New"/>
                <a:sym typeface="Courier New"/>
              </a:rPr>
              <a:t>}) -&gt; {z : 2}</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$unset : elimina el campo</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{a:2,b:1} -&gt; db.name.update ({a:2},{</a:t>
            </a:r>
            <a:r>
              <a:rPr b="1" lang="es" sz="1200">
                <a:solidFill>
                  <a:srgbClr val="0D0D0D"/>
                </a:solidFill>
                <a:latin typeface="Courier New"/>
                <a:ea typeface="Courier New"/>
                <a:cs typeface="Courier New"/>
                <a:sym typeface="Courier New"/>
              </a:rPr>
              <a:t>$unset:{b:””}</a:t>
            </a:r>
            <a:r>
              <a:rPr lang="es" sz="1200">
                <a:solidFill>
                  <a:srgbClr val="0D0D0D"/>
                </a:solidFill>
                <a:latin typeface="Courier New"/>
                <a:ea typeface="Courier New"/>
                <a:cs typeface="Courier New"/>
                <a:sym typeface="Courier New"/>
              </a:rPr>
              <a:t>}) -&gt; {a : 2}</a:t>
            </a:r>
            <a:endParaRPr sz="1600">
              <a:solidFill>
                <a:srgbClr val="0D0D0D"/>
              </a:solidFill>
              <a:latin typeface="Calibri"/>
              <a:ea typeface="Calibri"/>
              <a:cs typeface="Calibri"/>
              <a:sym typeface="Calibri"/>
            </a:endParaRPr>
          </a:p>
          <a:p>
            <a:pPr indent="0" lvl="0" marL="0" marR="0" rtl="0" algn="l">
              <a:spcBef>
                <a:spcPts val="1200"/>
              </a:spcBef>
              <a:spcAft>
                <a:spcPts val="0"/>
              </a:spcAft>
              <a:buNone/>
            </a:pPr>
            <a:r>
              <a:t/>
            </a:r>
            <a:endParaRPr/>
          </a:p>
        </p:txBody>
      </p:sp>
      <p:pic>
        <p:nvPicPr>
          <p:cNvPr id="552" name="Google Shape;552;p5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53" name="Google Shape;553;p5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54" name="Google Shape;554;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55" name="Google Shape;555;p5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561" name="Google Shape;561;p53"/>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(campos)</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$set : modifica el valor de un campo por otro dado</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{a:"1",b:"2"} -&gt; db.name.update ({},{$set : {</a:t>
            </a:r>
            <a:r>
              <a:rPr b="1" lang="es" sz="1200">
                <a:solidFill>
                  <a:srgbClr val="0D0D0D"/>
                </a:solidFill>
                <a:latin typeface="Courier New"/>
                <a:ea typeface="Courier New"/>
                <a:cs typeface="Courier New"/>
                <a:sym typeface="Courier New"/>
              </a:rPr>
              <a:t>c:"3"</a:t>
            </a:r>
            <a:r>
              <a:rPr lang="es" sz="1200">
                <a:solidFill>
                  <a:srgbClr val="0D0D0D"/>
                </a:solidFill>
                <a:latin typeface="Courier New"/>
                <a:ea typeface="Courier New"/>
                <a:cs typeface="Courier New"/>
                <a:sym typeface="Courier New"/>
              </a:rPr>
              <a:t>}}) -&gt; {a:"1",b:"2",</a:t>
            </a:r>
            <a:r>
              <a:rPr b="1" lang="es" sz="1200">
                <a:solidFill>
                  <a:srgbClr val="0D0D0D"/>
                </a:solidFill>
                <a:latin typeface="Courier New"/>
                <a:ea typeface="Courier New"/>
                <a:cs typeface="Courier New"/>
                <a:sym typeface="Courier New"/>
              </a:rPr>
              <a:t>c:"3"</a:t>
            </a:r>
            <a:r>
              <a:rPr lang="es" sz="1200">
                <a:solidFill>
                  <a:srgbClr val="0D0D0D"/>
                </a:solidFill>
                <a:latin typeface="Courier New"/>
                <a:ea typeface="Courier New"/>
                <a:cs typeface="Courier New"/>
                <a:sym typeface="Courier New"/>
              </a:rPr>
              <a:t>}</a:t>
            </a:r>
            <a:endParaRPr sz="1200">
              <a:solidFill>
                <a:srgbClr val="0D0D0D"/>
              </a:solidFill>
              <a:latin typeface="Courier New"/>
              <a:ea typeface="Courier New"/>
              <a:cs typeface="Courier New"/>
              <a:sym typeface="Courier New"/>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a:t>
            </a:r>
            <a:r>
              <a:rPr b="1" lang="es" sz="1200">
                <a:solidFill>
                  <a:srgbClr val="0D0D0D"/>
                </a:solidFill>
                <a:latin typeface="Courier New"/>
                <a:ea typeface="Courier New"/>
                <a:cs typeface="Courier New"/>
                <a:sym typeface="Courier New"/>
              </a:rPr>
              <a:t>b:"2"</a:t>
            </a:r>
            <a:r>
              <a:rPr lang="es" sz="1200">
                <a:solidFill>
                  <a:srgbClr val="0D0D0D"/>
                </a:solidFill>
                <a:latin typeface="Courier New"/>
                <a:ea typeface="Courier New"/>
                <a:cs typeface="Courier New"/>
                <a:sym typeface="Courier New"/>
              </a:rPr>
              <a:t>} -&gt; db.name.update ({},{$set : {</a:t>
            </a:r>
            <a:r>
              <a:rPr b="1" lang="es" sz="1200">
                <a:solidFill>
                  <a:srgbClr val="0D0D0D"/>
                </a:solidFill>
                <a:latin typeface="Courier New"/>
                <a:ea typeface="Courier New"/>
                <a:cs typeface="Courier New"/>
                <a:sym typeface="Courier New"/>
              </a:rPr>
              <a:t>b:7</a:t>
            </a:r>
            <a:r>
              <a:rPr lang="es" sz="1200">
                <a:solidFill>
                  <a:srgbClr val="0D0D0D"/>
                </a:solidFill>
                <a:latin typeface="Courier New"/>
                <a:ea typeface="Courier New"/>
                <a:cs typeface="Courier New"/>
                <a:sym typeface="Courier New"/>
              </a:rPr>
              <a:t>}}) -&gt; {a:"1",</a:t>
            </a:r>
            <a:r>
              <a:rPr b="1" lang="es" sz="1200">
                <a:solidFill>
                  <a:srgbClr val="0D0D0D"/>
                </a:solidFill>
                <a:latin typeface="Courier New"/>
                <a:ea typeface="Courier New"/>
                <a:cs typeface="Courier New"/>
                <a:sym typeface="Courier New"/>
              </a:rPr>
              <a:t>b:7</a:t>
            </a:r>
            <a:r>
              <a:rPr lang="es" sz="1200">
                <a:solidFill>
                  <a:srgbClr val="0D0D0D"/>
                </a:solidFill>
                <a:latin typeface="Courier New"/>
                <a:ea typeface="Courier New"/>
                <a:cs typeface="Courier New"/>
                <a:sym typeface="Courier New"/>
              </a:rPr>
              <a:t>}</a:t>
            </a:r>
            <a:endParaRPr sz="1200">
              <a:solidFill>
                <a:srgbClr val="0D0D0D"/>
              </a:solidFill>
              <a:latin typeface="Courier New"/>
              <a:ea typeface="Courier New"/>
              <a:cs typeface="Courier New"/>
              <a:sym typeface="Courier New"/>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a:t>
            </a:r>
            <a:r>
              <a:rPr b="1" lang="es" sz="1200">
                <a:solidFill>
                  <a:srgbClr val="0D0D0D"/>
                </a:solidFill>
                <a:latin typeface="Courier New"/>
                <a:ea typeface="Courier New"/>
                <a:cs typeface="Courier New"/>
                <a:sym typeface="Courier New"/>
              </a:rPr>
              <a:t>b:"2"</a:t>
            </a:r>
            <a:r>
              <a:rPr lang="es" sz="1200">
                <a:solidFill>
                  <a:srgbClr val="0D0D0D"/>
                </a:solidFill>
                <a:latin typeface="Courier New"/>
                <a:ea typeface="Courier New"/>
                <a:cs typeface="Courier New"/>
                <a:sym typeface="Courier New"/>
              </a:rPr>
              <a:t>} -&gt; db.name.update ({},{$set : {</a:t>
            </a:r>
            <a:r>
              <a:rPr b="1" lang="es" sz="1200">
                <a:solidFill>
                  <a:srgbClr val="0D0D0D"/>
                </a:solidFill>
                <a:latin typeface="Courier New"/>
                <a:ea typeface="Courier New"/>
                <a:cs typeface="Courier New"/>
                <a:sym typeface="Courier New"/>
              </a:rPr>
              <a:t>b:10</a:t>
            </a:r>
            <a:r>
              <a:rPr lang="es" sz="1200">
                <a:solidFill>
                  <a:srgbClr val="0D0D0D"/>
                </a:solidFill>
                <a:latin typeface="Courier New"/>
                <a:ea typeface="Courier New"/>
                <a:cs typeface="Courier New"/>
                <a:sym typeface="Courier New"/>
              </a:rPr>
              <a:t>,</a:t>
            </a:r>
            <a:r>
              <a:rPr b="1" lang="es" sz="1200">
                <a:solidFill>
                  <a:srgbClr val="0D0D0D"/>
                </a:solidFill>
                <a:latin typeface="Courier New"/>
                <a:ea typeface="Courier New"/>
                <a:cs typeface="Courier New"/>
                <a:sym typeface="Courier New"/>
              </a:rPr>
              <a:t>c:"1"</a:t>
            </a:r>
            <a:r>
              <a:rPr lang="es" sz="1200">
                <a:solidFill>
                  <a:srgbClr val="0D0D0D"/>
                </a:solidFill>
                <a:latin typeface="Courier New"/>
                <a:ea typeface="Courier New"/>
                <a:cs typeface="Courier New"/>
                <a:sym typeface="Courier New"/>
              </a:rPr>
              <a:t>}}) -&gt; {a:"1",</a:t>
            </a:r>
            <a:r>
              <a:rPr b="1" lang="es" sz="1200">
                <a:solidFill>
                  <a:srgbClr val="0D0D0D"/>
                </a:solidFill>
                <a:latin typeface="Courier New"/>
                <a:ea typeface="Courier New"/>
                <a:cs typeface="Courier New"/>
                <a:sym typeface="Courier New"/>
              </a:rPr>
              <a:t>b:10</a:t>
            </a:r>
            <a:r>
              <a:rPr lang="es" sz="1200">
                <a:solidFill>
                  <a:srgbClr val="0D0D0D"/>
                </a:solidFill>
                <a:latin typeface="Courier New"/>
                <a:ea typeface="Courier New"/>
                <a:cs typeface="Courier New"/>
                <a:sym typeface="Courier New"/>
              </a:rPr>
              <a:t>,</a:t>
            </a:r>
            <a:r>
              <a:rPr b="1" lang="es" sz="1200">
                <a:solidFill>
                  <a:srgbClr val="0D0D0D"/>
                </a:solidFill>
                <a:latin typeface="Courier New"/>
                <a:ea typeface="Courier New"/>
                <a:cs typeface="Courier New"/>
                <a:sym typeface="Courier New"/>
              </a:rPr>
              <a:t>c:"1"</a:t>
            </a:r>
            <a:r>
              <a:rPr lang="es" sz="1200">
                <a:solidFill>
                  <a:srgbClr val="0D0D0D"/>
                </a:solidFill>
                <a:latin typeface="Courier New"/>
                <a:ea typeface="Courier New"/>
                <a:cs typeface="Courier New"/>
                <a:sym typeface="Courier New"/>
              </a:rPr>
              <a:t>}</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62" name="Google Shape;562;p5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63" name="Google Shape;563;p5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64" name="Google Shape;564;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65" name="Google Shape;565;p5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5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571" name="Google Shape;571;p54"/>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(campos)</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b="1"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Otros operadores:</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$min : sólo actualiza si el valor dado es menor que el mínimo del valor actual</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$max : sólo actualiza si el valor dado es mayor que el máximo del valor actual</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$currentDate : actualiza en un campo la fecha actual</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$setOnInsert : sólo añade el campo si se trata de una creación</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1" marL="0" rtl="0" algn="l">
              <a:spcBef>
                <a:spcPts val="0"/>
              </a:spcBef>
              <a:spcAft>
                <a:spcPts val="0"/>
              </a:spcAft>
              <a:buClr>
                <a:srgbClr val="000000"/>
              </a:buClr>
              <a:buSzPts val="1100"/>
              <a:buFont typeface="Arial"/>
              <a:buNone/>
            </a:pPr>
            <a:r>
              <a:rPr b="1" lang="es" sz="2000">
                <a:solidFill>
                  <a:schemeClr val="lt1"/>
                </a:solidFill>
                <a:latin typeface="Calibri"/>
                <a:ea typeface="Calibri"/>
                <a:cs typeface="Calibri"/>
                <a:sym typeface="Calibri"/>
              </a:rPr>
              <a:t>PRACTIQUEMOS</a:t>
            </a:r>
            <a:endParaRPr>
              <a:solidFill>
                <a:schemeClr val="dk1"/>
              </a:solidFill>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572" name="Google Shape;572;p5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73" name="Google Shape;573;p5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74" name="Google Shape;574;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75" name="Google Shape;575;p5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576" name="Google Shape;576;p54"/>
          <p:cNvGrpSpPr/>
          <p:nvPr/>
        </p:nvGrpSpPr>
        <p:grpSpPr>
          <a:xfrm>
            <a:off x="601974" y="3817334"/>
            <a:ext cx="7799863" cy="593881"/>
            <a:chOff x="642950" y="842295"/>
            <a:chExt cx="7799863" cy="607800"/>
          </a:xfrm>
        </p:grpSpPr>
        <p:sp>
          <p:nvSpPr>
            <p:cNvPr id="577" name="Google Shape;577;p54"/>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578" name="Google Shape;578;p54"/>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pic>
        <p:nvPicPr>
          <p:cNvPr id="584" name="Google Shape;584;p5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85" name="Google Shape;585;p55"/>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(arrays)</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a:t>
            </a:r>
            <a:r>
              <a:rPr lang="es" sz="1600">
                <a:solidFill>
                  <a:srgbClr val="0D0D0D"/>
                </a:solidFill>
                <a:latin typeface="Calibri"/>
                <a:ea typeface="Calibri"/>
                <a:cs typeface="Calibri"/>
                <a:sym typeface="Calibri"/>
              </a:rPr>
              <a:t> : modificar la posición del array que coincide con el criterio de búsqueda. Sólo se puede indicar un $ por campo en la actualización.</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chemeClr val="dk1"/>
                </a:solidFill>
                <a:latin typeface="Courier New"/>
                <a:ea typeface="Courier New"/>
                <a:cs typeface="Courier New"/>
                <a:sym typeface="Courier New"/>
              </a:rPr>
              <a:t>{a:["1","2"],b:[{c:1}]} -&gt; db.name.update ({a:"2"},{$set : {</a:t>
            </a:r>
            <a:r>
              <a:rPr b="1" lang="es" sz="1200">
                <a:solidFill>
                  <a:schemeClr val="dk1"/>
                </a:solidFill>
                <a:latin typeface="Courier New"/>
                <a:ea typeface="Courier New"/>
                <a:cs typeface="Courier New"/>
                <a:sym typeface="Courier New"/>
              </a:rPr>
              <a:t>a.$:"3"</a:t>
            </a:r>
            <a:r>
              <a:rPr lang="es" sz="1200">
                <a:solidFill>
                  <a:schemeClr val="dk1"/>
                </a:solidFill>
                <a:latin typeface="Courier New"/>
                <a:ea typeface="Courier New"/>
                <a:cs typeface="Courier New"/>
                <a:sym typeface="Courier New"/>
              </a:rPr>
              <a:t>}}) -&gt; {a:["1",</a:t>
            </a:r>
            <a:r>
              <a:rPr b="1" lang="es" sz="1200">
                <a:solidFill>
                  <a:schemeClr val="dk1"/>
                </a:solidFill>
                <a:latin typeface="Courier New"/>
                <a:ea typeface="Courier New"/>
                <a:cs typeface="Courier New"/>
                <a:sym typeface="Courier New"/>
              </a:rPr>
              <a:t>"3"</a:t>
            </a:r>
            <a:r>
              <a:rPr lang="es" sz="1200">
                <a:solidFill>
                  <a:schemeClr val="dk1"/>
                </a:solidFill>
                <a:latin typeface="Courier New"/>
                <a:ea typeface="Courier New"/>
                <a:cs typeface="Courier New"/>
                <a:sym typeface="Courier New"/>
              </a:rPr>
              <a:t>],b:[{c:1}]}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200">
                <a:solidFill>
                  <a:schemeClr val="dk1"/>
                </a:solidFill>
                <a:latin typeface="Courier New"/>
                <a:ea typeface="Courier New"/>
                <a:cs typeface="Courier New"/>
                <a:sym typeface="Courier New"/>
              </a:rPr>
              <a:t>{a:["1","2"],b:[{c:1}]} -&gt; db.name.update ({a:"2"},{$set : {</a:t>
            </a:r>
            <a:r>
              <a:rPr b="1" lang="es" sz="1200">
                <a:solidFill>
                  <a:schemeClr val="dk1"/>
                </a:solidFill>
                <a:latin typeface="Courier New"/>
                <a:ea typeface="Courier New"/>
                <a:cs typeface="Courier New"/>
                <a:sym typeface="Courier New"/>
              </a:rPr>
              <a:t>a.0:"3"</a:t>
            </a:r>
            <a:r>
              <a:rPr lang="es" sz="1200">
                <a:solidFill>
                  <a:schemeClr val="dk1"/>
                </a:solidFill>
                <a:latin typeface="Courier New"/>
                <a:ea typeface="Courier New"/>
                <a:cs typeface="Courier New"/>
                <a:sym typeface="Courier New"/>
              </a:rPr>
              <a:t>}}) -&gt; {a:[</a:t>
            </a:r>
            <a:r>
              <a:rPr b="1" lang="es" sz="1200">
                <a:solidFill>
                  <a:schemeClr val="dk1"/>
                </a:solidFill>
                <a:latin typeface="Courier New"/>
                <a:ea typeface="Courier New"/>
                <a:cs typeface="Courier New"/>
                <a:sym typeface="Courier New"/>
              </a:rPr>
              <a:t>"3"</a:t>
            </a:r>
            <a:r>
              <a:rPr lang="es" sz="1200">
                <a:solidFill>
                  <a:schemeClr val="dk1"/>
                </a:solidFill>
                <a:latin typeface="Courier New"/>
                <a:ea typeface="Courier New"/>
                <a:cs typeface="Courier New"/>
                <a:sym typeface="Courier New"/>
              </a:rPr>
              <a:t>,"2"],b:[{c:1}]}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200">
                <a:solidFill>
                  <a:schemeClr val="dk1"/>
                </a:solidFill>
                <a:latin typeface="Courier New"/>
                <a:ea typeface="Courier New"/>
                <a:cs typeface="Courier New"/>
                <a:sym typeface="Courier New"/>
              </a:rPr>
              <a:t>{a:["1","2"],b:[{c:1}]} -&gt; db.name.update ({a:"2"},{$set : {</a:t>
            </a:r>
            <a:r>
              <a:rPr b="1" lang="es" sz="1200">
                <a:solidFill>
                  <a:schemeClr val="dk1"/>
                </a:solidFill>
                <a:latin typeface="Courier New"/>
                <a:ea typeface="Courier New"/>
                <a:cs typeface="Courier New"/>
                <a:sym typeface="Courier New"/>
              </a:rPr>
              <a:t>b.$:"3"</a:t>
            </a:r>
            <a:r>
              <a:rPr lang="es" sz="1200">
                <a:solidFill>
                  <a:schemeClr val="dk1"/>
                </a:solidFill>
                <a:latin typeface="Courier New"/>
                <a:ea typeface="Courier New"/>
                <a:cs typeface="Courier New"/>
                <a:sym typeface="Courier New"/>
              </a:rPr>
              <a:t>}}) -&gt; {a:["1","2"],b:[{c:1},</a:t>
            </a:r>
            <a:r>
              <a:rPr b="1" lang="es" sz="1200">
                <a:solidFill>
                  <a:schemeClr val="dk1"/>
                </a:solidFill>
                <a:latin typeface="Courier New"/>
                <a:ea typeface="Courier New"/>
                <a:cs typeface="Courier New"/>
                <a:sym typeface="Courier New"/>
              </a:rPr>
              <a:t>"3"</a:t>
            </a:r>
            <a:r>
              <a:rPr lang="e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200">
                <a:solidFill>
                  <a:schemeClr val="dk1"/>
                </a:solidFill>
                <a:latin typeface="Courier New"/>
                <a:ea typeface="Courier New"/>
                <a:cs typeface="Courier New"/>
                <a:sym typeface="Courier New"/>
              </a:rPr>
              <a:t>{a:["2","2"],b:[{c:1}]} -&gt; db.name.update ({a:"2"},{$set : {</a:t>
            </a:r>
            <a:r>
              <a:rPr b="1" lang="es" sz="1200">
                <a:solidFill>
                  <a:schemeClr val="dk1"/>
                </a:solidFill>
                <a:latin typeface="Courier New"/>
                <a:ea typeface="Courier New"/>
                <a:cs typeface="Courier New"/>
                <a:sym typeface="Courier New"/>
              </a:rPr>
              <a:t>a.$:"3"</a:t>
            </a:r>
            <a:r>
              <a:rPr lang="es" sz="1200">
                <a:solidFill>
                  <a:schemeClr val="dk1"/>
                </a:solidFill>
                <a:latin typeface="Courier New"/>
                <a:ea typeface="Courier New"/>
                <a:cs typeface="Courier New"/>
                <a:sym typeface="Courier New"/>
              </a:rPr>
              <a:t>}}) -&gt; {a:[</a:t>
            </a:r>
            <a:r>
              <a:rPr b="1" lang="es" sz="1200">
                <a:solidFill>
                  <a:schemeClr val="dk1"/>
                </a:solidFill>
                <a:latin typeface="Courier New"/>
                <a:ea typeface="Courier New"/>
                <a:cs typeface="Courier New"/>
                <a:sym typeface="Courier New"/>
              </a:rPr>
              <a:t>"3"</a:t>
            </a:r>
            <a:r>
              <a:rPr lang="es" sz="1200">
                <a:solidFill>
                  <a:schemeClr val="dk1"/>
                </a:solidFill>
                <a:latin typeface="Courier New"/>
                <a:ea typeface="Courier New"/>
                <a:cs typeface="Courier New"/>
                <a:sym typeface="Courier New"/>
              </a:rPr>
              <a:t>,"2"],b:[{c:1}]}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586" name="Google Shape;586;p5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87" name="Google Shape;587;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88" name="Google Shape;588;p5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CRUD</a:t>
            </a:r>
            <a:endParaRPr b="0" i="0" sz="1800" u="none" cap="none" strike="noStrike">
              <a:solidFill>
                <a:srgbClr val="0C0C0C"/>
              </a:solidFill>
              <a:latin typeface="Calibri"/>
              <a:ea typeface="Calibri"/>
              <a:cs typeface="Calibri"/>
              <a:sym typeface="Calibri"/>
            </a:endParaRPr>
          </a:p>
        </p:txBody>
      </p:sp>
      <p:sp>
        <p:nvSpPr>
          <p:cNvPr id="392" name="Google Shape;392;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1600">
                <a:solidFill>
                  <a:srgbClr val="3F3F3F"/>
                </a:solidFill>
                <a:latin typeface="Calibri"/>
                <a:ea typeface="Calibri"/>
                <a:cs typeface="Calibri"/>
                <a:sym typeface="Calibri"/>
              </a:rPr>
              <a:t>Las operaciones son métodos de una API: NO un lenguaje separado</a:t>
            </a:r>
            <a:endParaRPr sz="1600">
              <a:solidFill>
                <a:srgbClr val="3F3F3F"/>
              </a:solidFill>
              <a:latin typeface="Calibri"/>
              <a:ea typeface="Calibri"/>
              <a:cs typeface="Calibri"/>
              <a:sym typeface="Calibri"/>
            </a:endParaRPr>
          </a:p>
          <a:p>
            <a:pPr indent="0" lvl="0" marL="0" marR="0" rtl="0" algn="l">
              <a:spcBef>
                <a:spcPts val="0"/>
              </a:spcBef>
              <a:spcAft>
                <a:spcPts val="0"/>
              </a:spcAft>
              <a:buNone/>
            </a:pPr>
            <a:r>
              <a:rPr lang="es" sz="1600">
                <a:solidFill>
                  <a:srgbClr val="3F3F3F"/>
                </a:solidFill>
                <a:latin typeface="Calibri"/>
                <a:ea typeface="Calibri"/>
                <a:cs typeface="Calibri"/>
                <a:sym typeface="Calibri"/>
              </a:rPr>
              <a:t>Los parámetros son documentos </a:t>
            </a:r>
            <a:r>
              <a:rPr b="1" lang="es" sz="1600">
                <a:solidFill>
                  <a:srgbClr val="3F3F3F"/>
                </a:solidFill>
                <a:latin typeface="Calibri"/>
                <a:ea typeface="Calibri"/>
                <a:cs typeface="Calibri"/>
                <a:sym typeface="Calibri"/>
              </a:rPr>
              <a:t>BSON</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b="1"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pic>
        <p:nvPicPr>
          <p:cNvPr id="393" name="Google Shape;393;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4" name="Google Shape;394;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5" name="Google Shape;395;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6" name="Google Shape;396;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aphicFrame>
        <p:nvGraphicFramePr>
          <p:cNvPr id="397" name="Google Shape;397;p38"/>
          <p:cNvGraphicFramePr/>
          <p:nvPr/>
        </p:nvGraphicFramePr>
        <p:xfrm>
          <a:off x="882400" y="1557150"/>
          <a:ext cx="3000000" cy="3000000"/>
        </p:xfrm>
        <a:graphic>
          <a:graphicData uri="http://schemas.openxmlformats.org/drawingml/2006/table">
            <a:tbl>
              <a:tblPr>
                <a:noFill/>
                <a:tableStyleId>{3A5E8BE1-0F15-4511-BCB4-AAB84CD30BE7}</a:tableStyleId>
              </a:tblPr>
              <a:tblGrid>
                <a:gridCol w="2413000"/>
                <a:gridCol w="2413000"/>
                <a:gridCol w="2413000"/>
              </a:tblGrid>
              <a:tr h="285750">
                <a:tc>
                  <a:txBody>
                    <a:bodyPr/>
                    <a:lstStyle/>
                    <a:p>
                      <a:pPr indent="0" lvl="0" marL="0" rtl="0" algn="l">
                        <a:spcBef>
                          <a:spcPts val="0"/>
                        </a:spcBef>
                        <a:spcAft>
                          <a:spcPts val="0"/>
                        </a:spcAft>
                        <a:buNone/>
                      </a:pPr>
                      <a:r>
                        <a:rPr lang="es" sz="1100"/>
                        <a:t>OPERACIÓN</a:t>
                      </a:r>
                      <a:endParaRPr sz="1100"/>
                    </a:p>
                  </a:txBody>
                  <a:tcPr marT="68575" marB="68575" marR="91425" marL="91425"/>
                </a:tc>
                <a:tc>
                  <a:txBody>
                    <a:bodyPr/>
                    <a:lstStyle/>
                    <a:p>
                      <a:pPr indent="0" lvl="0" marL="0" rtl="0" algn="l">
                        <a:spcBef>
                          <a:spcPts val="0"/>
                        </a:spcBef>
                        <a:spcAft>
                          <a:spcPts val="0"/>
                        </a:spcAft>
                        <a:buNone/>
                      </a:pPr>
                      <a:r>
                        <a:rPr lang="es" sz="1100"/>
                        <a:t>MONGO</a:t>
                      </a:r>
                      <a:endParaRPr sz="1100"/>
                    </a:p>
                  </a:txBody>
                  <a:tcPr marT="68575" marB="68575" marR="91425" marL="91425"/>
                </a:tc>
                <a:tc>
                  <a:txBody>
                    <a:bodyPr/>
                    <a:lstStyle/>
                    <a:p>
                      <a:pPr indent="0" lvl="0" marL="0" rtl="0" algn="l">
                        <a:spcBef>
                          <a:spcPts val="0"/>
                        </a:spcBef>
                        <a:spcAft>
                          <a:spcPts val="0"/>
                        </a:spcAft>
                        <a:buNone/>
                      </a:pPr>
                      <a:r>
                        <a:rPr lang="es" sz="1100"/>
                        <a:t>SQL</a:t>
                      </a:r>
                      <a:endParaRPr sz="1100"/>
                    </a:p>
                  </a:txBody>
                  <a:tcPr marT="68575" marB="68575" marR="91425" marL="91425"/>
                </a:tc>
              </a:tr>
              <a:tr h="285750">
                <a:tc>
                  <a:txBody>
                    <a:bodyPr/>
                    <a:lstStyle/>
                    <a:p>
                      <a:pPr indent="0" lvl="0" marL="0" rtl="0" algn="l">
                        <a:spcBef>
                          <a:spcPts val="0"/>
                        </a:spcBef>
                        <a:spcAft>
                          <a:spcPts val="0"/>
                        </a:spcAft>
                        <a:buNone/>
                      </a:pPr>
                      <a:r>
                        <a:rPr lang="es" sz="1100"/>
                        <a:t>Create</a:t>
                      </a:r>
                      <a:endParaRPr sz="1100"/>
                    </a:p>
                  </a:txBody>
                  <a:tcPr marT="68575" marB="68575" marR="91425" marL="91425"/>
                </a:tc>
                <a:tc>
                  <a:txBody>
                    <a:bodyPr/>
                    <a:lstStyle/>
                    <a:p>
                      <a:pPr indent="0" lvl="0" marL="0" rtl="0" algn="l">
                        <a:spcBef>
                          <a:spcPts val="0"/>
                        </a:spcBef>
                        <a:spcAft>
                          <a:spcPts val="0"/>
                        </a:spcAft>
                        <a:buNone/>
                      </a:pPr>
                      <a:r>
                        <a:rPr lang="es" sz="1100"/>
                        <a:t>insert / save</a:t>
                      </a:r>
                      <a:endParaRPr sz="1100"/>
                    </a:p>
                  </a:txBody>
                  <a:tcPr marT="68575" marB="68575" marR="91425" marL="91425"/>
                </a:tc>
                <a:tc>
                  <a:txBody>
                    <a:bodyPr/>
                    <a:lstStyle/>
                    <a:p>
                      <a:pPr indent="0" lvl="0" marL="0" rtl="0" algn="l">
                        <a:spcBef>
                          <a:spcPts val="0"/>
                        </a:spcBef>
                        <a:spcAft>
                          <a:spcPts val="0"/>
                        </a:spcAft>
                        <a:buNone/>
                      </a:pPr>
                      <a:r>
                        <a:rPr lang="es" sz="1100"/>
                        <a:t>INSERT</a:t>
                      </a:r>
                      <a:endParaRPr sz="1100"/>
                    </a:p>
                  </a:txBody>
                  <a:tcPr marT="68575" marB="68575" marR="91425" marL="91425"/>
                </a:tc>
              </a:tr>
              <a:tr h="285750">
                <a:tc>
                  <a:txBody>
                    <a:bodyPr/>
                    <a:lstStyle/>
                    <a:p>
                      <a:pPr indent="0" lvl="0" marL="0" rtl="0" algn="l">
                        <a:spcBef>
                          <a:spcPts val="0"/>
                        </a:spcBef>
                        <a:spcAft>
                          <a:spcPts val="0"/>
                        </a:spcAft>
                        <a:buNone/>
                      </a:pPr>
                      <a:r>
                        <a:rPr lang="es" sz="1100"/>
                        <a:t>Read</a:t>
                      </a:r>
                      <a:endParaRPr sz="1100"/>
                    </a:p>
                  </a:txBody>
                  <a:tcPr marT="68575" marB="68575" marR="91425" marL="91425"/>
                </a:tc>
                <a:tc>
                  <a:txBody>
                    <a:bodyPr/>
                    <a:lstStyle/>
                    <a:p>
                      <a:pPr indent="0" lvl="0" marL="0" rtl="0" algn="l">
                        <a:spcBef>
                          <a:spcPts val="0"/>
                        </a:spcBef>
                        <a:spcAft>
                          <a:spcPts val="0"/>
                        </a:spcAft>
                        <a:buClr>
                          <a:schemeClr val="dk1"/>
                        </a:buClr>
                        <a:buSzPts val="800"/>
                        <a:buFont typeface="Arial"/>
                        <a:buNone/>
                      </a:pPr>
                      <a:r>
                        <a:rPr lang="es" sz="1100">
                          <a:solidFill>
                            <a:schemeClr val="dk1"/>
                          </a:solidFill>
                        </a:rPr>
                        <a:t>find / findOne</a:t>
                      </a:r>
                      <a:endParaRPr sz="1100"/>
                    </a:p>
                  </a:txBody>
                  <a:tcPr marT="68575" marB="68575" marR="91425" marL="91425"/>
                </a:tc>
                <a:tc>
                  <a:txBody>
                    <a:bodyPr/>
                    <a:lstStyle/>
                    <a:p>
                      <a:pPr indent="0" lvl="0" marL="0" rtl="0" algn="l">
                        <a:spcBef>
                          <a:spcPts val="0"/>
                        </a:spcBef>
                        <a:spcAft>
                          <a:spcPts val="0"/>
                        </a:spcAft>
                        <a:buClr>
                          <a:schemeClr val="dk1"/>
                        </a:buClr>
                        <a:buSzPts val="800"/>
                        <a:buFont typeface="Arial"/>
                        <a:buNone/>
                      </a:pPr>
                      <a:r>
                        <a:rPr lang="es" sz="1100">
                          <a:solidFill>
                            <a:schemeClr val="dk1"/>
                          </a:solidFill>
                        </a:rPr>
                        <a:t>SELECT</a:t>
                      </a:r>
                      <a:endParaRPr sz="1100"/>
                    </a:p>
                  </a:txBody>
                  <a:tcPr marT="68575" marB="68575" marR="91425" marL="91425"/>
                </a:tc>
              </a:tr>
              <a:tr h="285750">
                <a:tc>
                  <a:txBody>
                    <a:bodyPr/>
                    <a:lstStyle/>
                    <a:p>
                      <a:pPr indent="0" lvl="0" marL="0" rtl="0" algn="l">
                        <a:spcBef>
                          <a:spcPts val="0"/>
                        </a:spcBef>
                        <a:spcAft>
                          <a:spcPts val="0"/>
                        </a:spcAft>
                        <a:buNone/>
                      </a:pPr>
                      <a:r>
                        <a:rPr lang="es" sz="1100"/>
                        <a:t>Update</a:t>
                      </a:r>
                      <a:endParaRPr sz="1100"/>
                    </a:p>
                  </a:txBody>
                  <a:tcPr marT="68575" marB="68575" marR="91425" marL="91425"/>
                </a:tc>
                <a:tc>
                  <a:txBody>
                    <a:bodyPr/>
                    <a:lstStyle/>
                    <a:p>
                      <a:pPr indent="0" lvl="0" marL="0" rtl="0" algn="l">
                        <a:spcBef>
                          <a:spcPts val="0"/>
                        </a:spcBef>
                        <a:spcAft>
                          <a:spcPts val="0"/>
                        </a:spcAft>
                        <a:buNone/>
                      </a:pPr>
                      <a:r>
                        <a:rPr lang="es" sz="1100"/>
                        <a:t>update / findAndModiy / save</a:t>
                      </a:r>
                      <a:endParaRPr sz="1100"/>
                    </a:p>
                  </a:txBody>
                  <a:tcPr marT="68575" marB="68575" marR="91425" marL="91425"/>
                </a:tc>
                <a:tc>
                  <a:txBody>
                    <a:bodyPr/>
                    <a:lstStyle/>
                    <a:p>
                      <a:pPr indent="0" lvl="0" marL="0" rtl="0" algn="l">
                        <a:spcBef>
                          <a:spcPts val="0"/>
                        </a:spcBef>
                        <a:spcAft>
                          <a:spcPts val="0"/>
                        </a:spcAft>
                        <a:buNone/>
                      </a:pPr>
                      <a:r>
                        <a:rPr lang="es" sz="1100"/>
                        <a:t>UPDATE</a:t>
                      </a:r>
                      <a:endParaRPr sz="1100"/>
                    </a:p>
                  </a:txBody>
                  <a:tcPr marT="68575" marB="68575" marR="91425" marL="91425"/>
                </a:tc>
              </a:tr>
              <a:tr h="285750">
                <a:tc>
                  <a:txBody>
                    <a:bodyPr/>
                    <a:lstStyle/>
                    <a:p>
                      <a:pPr indent="0" lvl="0" marL="0" rtl="0" algn="l">
                        <a:spcBef>
                          <a:spcPts val="0"/>
                        </a:spcBef>
                        <a:spcAft>
                          <a:spcPts val="0"/>
                        </a:spcAft>
                        <a:buNone/>
                      </a:pPr>
                      <a:r>
                        <a:rPr lang="es" sz="1100"/>
                        <a:t>Delete</a:t>
                      </a:r>
                      <a:endParaRPr sz="1100"/>
                    </a:p>
                  </a:txBody>
                  <a:tcPr marT="68575" marB="68575" marR="91425" marL="91425"/>
                </a:tc>
                <a:tc>
                  <a:txBody>
                    <a:bodyPr/>
                    <a:lstStyle/>
                    <a:p>
                      <a:pPr indent="0" lvl="0" marL="0" rtl="0" algn="l">
                        <a:spcBef>
                          <a:spcPts val="0"/>
                        </a:spcBef>
                        <a:spcAft>
                          <a:spcPts val="0"/>
                        </a:spcAft>
                        <a:buNone/>
                      </a:pPr>
                      <a:r>
                        <a:rPr lang="es" sz="1100"/>
                        <a:t>remove / drop</a:t>
                      </a:r>
                      <a:endParaRPr sz="1100"/>
                    </a:p>
                  </a:txBody>
                  <a:tcPr marT="68575" marB="68575" marR="91425" marL="91425"/>
                </a:tc>
                <a:tc>
                  <a:txBody>
                    <a:bodyPr/>
                    <a:lstStyle/>
                    <a:p>
                      <a:pPr indent="0" lvl="0" marL="0" rtl="0" algn="l">
                        <a:spcBef>
                          <a:spcPts val="0"/>
                        </a:spcBef>
                        <a:spcAft>
                          <a:spcPts val="0"/>
                        </a:spcAft>
                        <a:buNone/>
                      </a:pPr>
                      <a:r>
                        <a:rPr lang="es" sz="1100"/>
                        <a:t>DELETE</a:t>
                      </a:r>
                      <a:endParaRPr sz="1100"/>
                    </a:p>
                  </a:txBody>
                  <a:tcPr marT="68575" marB="68575" marR="91425" marL="91425"/>
                </a:tc>
              </a:tr>
            </a:tbl>
          </a:graphicData>
        </a:graphic>
      </p:graphicFrame>
      <p:grpSp>
        <p:nvGrpSpPr>
          <p:cNvPr id="398" name="Google Shape;398;p38"/>
          <p:cNvGrpSpPr/>
          <p:nvPr/>
        </p:nvGrpSpPr>
        <p:grpSpPr>
          <a:xfrm>
            <a:off x="572786" y="3623016"/>
            <a:ext cx="7799864" cy="695095"/>
            <a:chOff x="642950" y="876325"/>
            <a:chExt cx="7799864" cy="498097"/>
          </a:xfrm>
        </p:grpSpPr>
        <p:sp>
          <p:nvSpPr>
            <p:cNvPr id="399" name="Google Shape;399;p38"/>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00" name="Google Shape;400;p38"/>
            <p:cNvSpPr txBox="1"/>
            <p:nvPr/>
          </p:nvSpPr>
          <p:spPr>
            <a:xfrm>
              <a:off x="701314" y="897722"/>
              <a:ext cx="7741500" cy="4767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Dot Notation</a:t>
              </a:r>
              <a:r>
                <a:rPr lang="es" sz="2000">
                  <a:solidFill>
                    <a:schemeClr val="lt1"/>
                  </a:solidFill>
                  <a:latin typeface="Calibri"/>
                  <a:ea typeface="Calibri"/>
                  <a:cs typeface="Calibri"/>
                  <a:sym typeface="Calibri"/>
                </a:rPr>
                <a:t>: Se puede expresar un BSON no sólo con la notación “json”   {a : {b :1}}, también se puede expresar como {‘a.b’ : 1}</a:t>
              </a:r>
              <a:endParaRPr>
                <a:solidFill>
                  <a:schemeClr val="dk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5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pic>
        <p:nvPicPr>
          <p:cNvPr id="594" name="Google Shape;594;p5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95" name="Google Shape;595;p56"/>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(arrays)</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$addToSet </a:t>
            </a:r>
            <a:r>
              <a:rPr lang="es" sz="1600">
                <a:solidFill>
                  <a:srgbClr val="0D0D0D"/>
                </a:solidFill>
                <a:latin typeface="Calibri"/>
                <a:ea typeface="Calibri"/>
                <a:cs typeface="Calibri"/>
                <a:sym typeface="Calibri"/>
              </a:rPr>
              <a:t>: añade un valor al array sólo si el valor no existe</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{a:["1","2"],b:[{c:1}]} -&gt; db.name.update ({a:"2"},{</a:t>
            </a:r>
            <a:r>
              <a:rPr b="1" lang="es" sz="1200">
                <a:solidFill>
                  <a:srgbClr val="0D0D0D"/>
                </a:solidFill>
                <a:latin typeface="Courier New"/>
                <a:ea typeface="Courier New"/>
                <a:cs typeface="Courier New"/>
                <a:sym typeface="Courier New"/>
              </a:rPr>
              <a:t>$addToSet: : {a : "3"}</a:t>
            </a:r>
            <a:r>
              <a:rPr lang="es" sz="1200">
                <a:solidFill>
                  <a:srgbClr val="0D0D0D"/>
                </a:solidFill>
                <a:latin typeface="Courier New"/>
                <a:ea typeface="Courier New"/>
                <a:cs typeface="Courier New"/>
                <a:sym typeface="Courier New"/>
              </a:rPr>
              <a:t>}) -&gt; {a:["1","2",</a:t>
            </a:r>
            <a:r>
              <a:rPr b="1" lang="es" sz="1200">
                <a:solidFill>
                  <a:srgbClr val="0D0D0D"/>
                </a:solidFill>
                <a:latin typeface="Courier New"/>
                <a:ea typeface="Courier New"/>
                <a:cs typeface="Courier New"/>
                <a:sym typeface="Courier New"/>
              </a:rPr>
              <a:t>"3"</a:t>
            </a:r>
            <a:r>
              <a:rPr lang="es" sz="1200">
                <a:solidFill>
                  <a:srgbClr val="0D0D0D"/>
                </a:solidFill>
                <a:latin typeface="Courier New"/>
                <a:ea typeface="Courier New"/>
                <a:cs typeface="Courier New"/>
                <a:sym typeface="Courier New"/>
              </a:rPr>
              <a:t>],b:[{c:1}]}</a:t>
            </a:r>
            <a:endParaRPr sz="1200">
              <a:solidFill>
                <a:srgbClr val="0D0D0D"/>
              </a:solidFill>
              <a:latin typeface="Courier New"/>
              <a:ea typeface="Courier New"/>
              <a:cs typeface="Courier New"/>
              <a:sym typeface="Courier New"/>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{a:["1","2"],b:[{c:1}]} -&gt; db.name.update ({a:"2"},{</a:t>
            </a:r>
            <a:r>
              <a:rPr b="1" lang="es" sz="1200">
                <a:solidFill>
                  <a:srgbClr val="0D0D0D"/>
                </a:solidFill>
                <a:latin typeface="Courier New"/>
                <a:ea typeface="Courier New"/>
                <a:cs typeface="Courier New"/>
                <a:sym typeface="Courier New"/>
              </a:rPr>
              <a:t>$addToSet: : {a : "2"}</a:t>
            </a:r>
            <a:r>
              <a:rPr lang="es" sz="1200">
                <a:solidFill>
                  <a:srgbClr val="0D0D0D"/>
                </a:solidFill>
                <a:latin typeface="Courier New"/>
                <a:ea typeface="Courier New"/>
                <a:cs typeface="Courier New"/>
                <a:sym typeface="Courier New"/>
              </a:rPr>
              <a:t>}) -&gt; {a:</a:t>
            </a:r>
            <a:r>
              <a:rPr b="1" lang="es" sz="1200">
                <a:solidFill>
                  <a:srgbClr val="0D0D0D"/>
                </a:solidFill>
                <a:latin typeface="Courier New"/>
                <a:ea typeface="Courier New"/>
                <a:cs typeface="Courier New"/>
                <a:sym typeface="Courier New"/>
              </a:rPr>
              <a:t>["1","2"]</a:t>
            </a:r>
            <a:r>
              <a:rPr lang="es" sz="1200">
                <a:solidFill>
                  <a:srgbClr val="0D0D0D"/>
                </a:solidFill>
                <a:latin typeface="Courier New"/>
                <a:ea typeface="Courier New"/>
                <a:cs typeface="Courier New"/>
                <a:sym typeface="Courier New"/>
              </a:rPr>
              <a:t>,b:[{c:1}]}</a:t>
            </a:r>
            <a:endParaRPr sz="1200">
              <a:solidFill>
                <a:srgbClr val="0D0D0D"/>
              </a:solidFill>
              <a:latin typeface="Courier New"/>
              <a:ea typeface="Courier New"/>
              <a:cs typeface="Courier New"/>
              <a:sym typeface="Courier New"/>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596" name="Google Shape;596;p5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97" name="Google Shape;597;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98" name="Google Shape;598;p5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5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pic>
        <p:nvPicPr>
          <p:cNvPr id="604" name="Google Shape;604;p5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05" name="Google Shape;605;p57"/>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(arrays)</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$pop : elimina el primer o el último elemento de un array</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chemeClr val="dk1"/>
                </a:solidFill>
                <a:latin typeface="Courier New"/>
                <a:ea typeface="Courier New"/>
                <a:cs typeface="Courier New"/>
                <a:sym typeface="Courier New"/>
              </a:rPr>
              <a:t>{a:["1","2"]} -&gt; db.name.update ({a:"2"},{</a:t>
            </a:r>
            <a:r>
              <a:rPr b="1" lang="es" sz="1200">
                <a:solidFill>
                  <a:schemeClr val="dk1"/>
                </a:solidFill>
                <a:latin typeface="Courier New"/>
                <a:ea typeface="Courier New"/>
                <a:cs typeface="Courier New"/>
                <a:sym typeface="Courier New"/>
              </a:rPr>
              <a:t>$pop: : {a : -1}</a:t>
            </a:r>
            <a:r>
              <a:rPr lang="es" sz="1200">
                <a:solidFill>
                  <a:schemeClr val="dk1"/>
                </a:solidFill>
                <a:latin typeface="Courier New"/>
                <a:ea typeface="Courier New"/>
                <a:cs typeface="Courier New"/>
                <a:sym typeface="Courier New"/>
              </a:rPr>
              <a:t>}) -&gt; {a:["2"]}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200">
                <a:solidFill>
                  <a:schemeClr val="dk1"/>
                </a:solidFill>
                <a:latin typeface="Courier New"/>
                <a:ea typeface="Courier New"/>
                <a:cs typeface="Courier New"/>
                <a:sym typeface="Courier New"/>
              </a:rPr>
              <a:t>{a:["1","2"]} -&gt; db.name.update ({a:"2"},{</a:t>
            </a:r>
            <a:r>
              <a:rPr b="1" lang="es" sz="1200">
                <a:solidFill>
                  <a:schemeClr val="dk1"/>
                </a:solidFill>
                <a:latin typeface="Courier New"/>
                <a:ea typeface="Courier New"/>
                <a:cs typeface="Courier New"/>
                <a:sym typeface="Courier New"/>
              </a:rPr>
              <a:t>$pop: : {a : 1}</a:t>
            </a:r>
            <a:r>
              <a:rPr lang="es" sz="1200">
                <a:solidFill>
                  <a:schemeClr val="dk1"/>
                </a:solidFill>
                <a:latin typeface="Courier New"/>
                <a:ea typeface="Courier New"/>
                <a:cs typeface="Courier New"/>
                <a:sym typeface="Courier New"/>
              </a:rPr>
              <a:t>}) -&gt; {a:["1"]}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200">
              <a:solidFill>
                <a:schemeClr val="dk1"/>
              </a:solidFill>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$pullAll : elimina elementos del array que vengan como valor</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{a:["1","2"]} -&gt; db.name.update ({a:"2"},{$pullAll: : {a : ["3"]}}) -&gt; {a:["1","2"]}</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{a:["1","2","2"]} -&gt; db.name.update ({a:"2"},{$pullAll: : {a : ["2"]}}) -&gt; {a:["1"]}</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{a:["1","2","2"]} -&gt; db.name.update ({a:"2"},{$pullAll: : {a : ["2","1"]}}) -&gt; {a:[]}</a:t>
            </a:r>
            <a:endParaRPr sz="1600">
              <a:solidFill>
                <a:srgbClr val="0D0D0D"/>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$pull :  elimina elementos del array que satisfagan las condiciones dadas</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{a:["1","2"],b:["7"]} -&gt; db.name.update ({a:"2"},{$pull: : {a : "3",b:"7"}}) -&gt;  {a:["1","2"],b:[]}</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{a:["1","2"],b:["7"]} -&gt; db.name.update ({a:"2"},{$pull: : {a : {$in : ["3","2"],b:"7"}}) -&gt;  {a:["1"],b:[]}</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606" name="Google Shape;606;p57"/>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07" name="Google Shape;607;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08" name="Google Shape;608;p5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2" name="Shape 612"/>
        <p:cNvGrpSpPr/>
        <p:nvPr/>
      </p:nvGrpSpPr>
      <p:grpSpPr>
        <a:xfrm>
          <a:off x="0" y="0"/>
          <a:ext cx="0" cy="0"/>
          <a:chOff x="0" y="0"/>
          <a:chExt cx="0" cy="0"/>
        </a:xfrm>
      </p:grpSpPr>
      <p:sp>
        <p:nvSpPr>
          <p:cNvPr id="613" name="Google Shape;613;p5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pic>
        <p:nvPicPr>
          <p:cNvPr id="614" name="Google Shape;614;p5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15" name="Google Shape;615;p5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actualización (arrays)</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$push : añade un valor a un array</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rgbClr val="0D0D0D"/>
                </a:solidFill>
                <a:latin typeface="Courier New"/>
                <a:ea typeface="Courier New"/>
                <a:cs typeface="Courier New"/>
                <a:sym typeface="Courier New"/>
              </a:rPr>
              <a:t>{a:["1","2"]} -&gt; db.name.update ({a:"2"},{$push: : {a : "3"}}) -&gt; {a:["1","2","3"]}</a:t>
            </a:r>
            <a:endParaRPr sz="1200">
              <a:solidFill>
                <a:srgbClr val="0D0D0D"/>
              </a:solidFill>
              <a:latin typeface="Courier New"/>
              <a:ea typeface="Courier New"/>
              <a:cs typeface="Courier New"/>
              <a:sym typeface="Courier New"/>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Modificadores de push:</a:t>
            </a:r>
            <a:endParaRPr sz="1600">
              <a:solidFill>
                <a:srgbClr val="0D0D0D"/>
              </a:solidFill>
              <a:latin typeface="Calibri"/>
              <a:ea typeface="Calibri"/>
              <a:cs typeface="Calibri"/>
              <a:sym typeface="Calibri"/>
            </a:endParaRPr>
          </a:p>
          <a:p>
            <a:pPr indent="-330200" lvl="3" marL="18288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$each : permite manipular múltiples items por actualización</a:t>
            </a:r>
            <a:endParaRPr sz="1600">
              <a:solidFill>
                <a:srgbClr val="0D0D0D"/>
              </a:solidFill>
              <a:latin typeface="Calibri"/>
              <a:ea typeface="Calibri"/>
              <a:cs typeface="Calibri"/>
              <a:sym typeface="Calibri"/>
            </a:endParaRPr>
          </a:p>
          <a:p>
            <a:pPr indent="-330200" lvl="3" marL="18288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$slice : modifica el tamaño del array en la actualización</a:t>
            </a:r>
            <a:endParaRPr sz="1600">
              <a:solidFill>
                <a:srgbClr val="0D0D0D"/>
              </a:solidFill>
              <a:latin typeface="Calibri"/>
              <a:ea typeface="Calibri"/>
              <a:cs typeface="Calibri"/>
              <a:sym typeface="Calibri"/>
            </a:endParaRPr>
          </a:p>
          <a:p>
            <a:pPr indent="-330200" lvl="3" marL="18288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$sort : ordena los elementos del array</a:t>
            </a:r>
            <a:endParaRPr sz="1600">
              <a:solidFill>
                <a:srgbClr val="0D0D0D"/>
              </a:solidFill>
              <a:latin typeface="Calibri"/>
              <a:ea typeface="Calibri"/>
              <a:cs typeface="Calibri"/>
              <a:sym typeface="Calibri"/>
            </a:endParaRPr>
          </a:p>
          <a:p>
            <a:pPr indent="-330200" lvl="3" marL="18288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$position : indica la posición para la modificación del array</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616" name="Google Shape;616;p5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17" name="Google Shape;617;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18" name="Google Shape;618;p5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619" name="Google Shape;619;p58"/>
          <p:cNvGrpSpPr/>
          <p:nvPr/>
        </p:nvGrpSpPr>
        <p:grpSpPr>
          <a:xfrm>
            <a:off x="601974" y="3647872"/>
            <a:ext cx="7799863" cy="674931"/>
            <a:chOff x="642950" y="876325"/>
            <a:chExt cx="7799863" cy="690749"/>
          </a:xfrm>
        </p:grpSpPr>
        <p:sp>
          <p:nvSpPr>
            <p:cNvPr id="620" name="Google Shape;620;p58"/>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621" name="Google Shape;621;p58"/>
            <p:cNvSpPr txBox="1"/>
            <p:nvPr/>
          </p:nvSpPr>
          <p:spPr>
            <a:xfrm>
              <a:off x="701313" y="959274"/>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5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627" name="Google Shape;627;p59"/>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Modificadores de actualización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upsert</a:t>
            </a:r>
            <a:r>
              <a:rPr lang="es" sz="1600">
                <a:solidFill>
                  <a:srgbClr val="0D0D0D"/>
                </a:solidFill>
                <a:latin typeface="Calibri"/>
                <a:ea typeface="Calibri"/>
                <a:cs typeface="Calibri"/>
                <a:sym typeface="Calibri"/>
              </a:rPr>
              <a:t> : con este parámetro indicamos que si ningún elemento coincide con el criterio de búsqueda cree un nuevo documento en la colección.</a:t>
            </a:r>
            <a:endParaRPr>
              <a:solidFill>
                <a:schemeClr val="dk1"/>
              </a:solidFill>
            </a:endParaRPr>
          </a:p>
          <a:p>
            <a:pPr indent="0" lvl="1" marL="457200" rtl="0" algn="l">
              <a:spcBef>
                <a:spcPts val="1200"/>
              </a:spcBef>
              <a:spcAft>
                <a:spcPts val="0"/>
              </a:spcAft>
              <a:buClr>
                <a:srgbClr val="0D0D0D"/>
              </a:buClr>
              <a:buSzPts val="1600"/>
              <a:buFont typeface="Calibri"/>
              <a:buChar char="•"/>
            </a:pPr>
            <a:r>
              <a:rPr b="1" lang="es" sz="1600">
                <a:solidFill>
                  <a:srgbClr val="0D0D0D"/>
                </a:solidFill>
                <a:latin typeface="Calibri"/>
                <a:ea typeface="Calibri"/>
                <a:cs typeface="Calibri"/>
                <a:sym typeface="Calibri"/>
              </a:rPr>
              <a:t>multi</a:t>
            </a:r>
            <a:r>
              <a:rPr lang="es" sz="1600">
                <a:solidFill>
                  <a:srgbClr val="0D0D0D"/>
                </a:solidFill>
                <a:latin typeface="Calibri"/>
                <a:ea typeface="Calibri"/>
                <a:cs typeface="Calibri"/>
                <a:sym typeface="Calibri"/>
              </a:rPr>
              <a:t> : por defecto el método update sólo actualiza un único documento, con este parámetro le indicamos que afecte a todos los documentos que cumplan con el criterio.</a:t>
            </a:r>
            <a:endParaRPr sz="2000">
              <a:solidFill>
                <a:srgbClr val="FA4F10"/>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628" name="Google Shape;628;p5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29" name="Google Shape;629;p5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30" name="Google Shape;630;p5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31" name="Google Shape;631;p5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sp>
        <p:nvSpPr>
          <p:cNvPr id="636" name="Google Shape;636;p6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Actualizar Información</a:t>
            </a:r>
            <a:endParaRPr b="0" i="0" sz="1800" u="none" cap="none" strike="noStrike">
              <a:solidFill>
                <a:srgbClr val="0C0C0C"/>
              </a:solidFill>
              <a:latin typeface="Calibri"/>
              <a:ea typeface="Calibri"/>
              <a:cs typeface="Calibri"/>
              <a:sym typeface="Calibri"/>
            </a:endParaRPr>
          </a:p>
        </p:txBody>
      </p:sp>
      <p:sp>
        <p:nvSpPr>
          <p:cNvPr id="637" name="Google Shape;637;p60"/>
          <p:cNvSpPr txBox="1"/>
          <p:nvPr/>
        </p:nvSpPr>
        <p:spPr>
          <a:xfrm>
            <a:off x="642888" y="725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Otras operaciones de actualización</a:t>
            </a:r>
            <a:endParaRPr sz="2000">
              <a:solidFill>
                <a:srgbClr val="FA4F10"/>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save : inserta o actualiza un nuevo documento. Lo actualiza si encuentra coincidencia con el campo </a:t>
            </a:r>
            <a:r>
              <a:rPr b="1" lang="es" sz="1600">
                <a:solidFill>
                  <a:srgbClr val="0D0D0D"/>
                </a:solidFill>
                <a:latin typeface="Calibri"/>
                <a:ea typeface="Calibri"/>
                <a:cs typeface="Calibri"/>
                <a:sym typeface="Calibri"/>
              </a:rPr>
              <a:t>_id </a:t>
            </a:r>
            <a:r>
              <a:rPr lang="es" sz="1600">
                <a:solidFill>
                  <a:srgbClr val="0D0D0D"/>
                </a:solidFill>
                <a:latin typeface="Calibri"/>
                <a:ea typeface="Calibri"/>
                <a:cs typeface="Calibri"/>
                <a:sym typeface="Calibri"/>
              </a:rPr>
              <a:t>del documento enviado como parámetro</a:t>
            </a:r>
            <a:endParaRPr sz="2000">
              <a:solidFill>
                <a:srgbClr val="FA4F10"/>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lang="es" sz="2000">
                <a:solidFill>
                  <a:srgbClr val="FA4F10"/>
                </a:solidFill>
                <a:latin typeface="Calibri"/>
                <a:ea typeface="Calibri"/>
                <a:cs typeface="Calibri"/>
                <a:sym typeface="Calibri"/>
              </a:rPr>
              <a:t>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findAndModify : actualiza y devuelve el documento actualizado.</a:t>
            </a:r>
            <a:endParaRPr sz="1600">
              <a:solidFill>
                <a:srgbClr val="0D0D0D"/>
              </a:solidFill>
              <a:latin typeface="Calibri"/>
              <a:ea typeface="Calibri"/>
              <a:cs typeface="Calibri"/>
              <a:sym typeface="Calibri"/>
            </a:endParaRPr>
          </a:p>
          <a:p>
            <a:pPr indent="0" lvl="0" marL="0" marR="0" rtl="0" algn="l">
              <a:spcBef>
                <a:spcPts val="1200"/>
              </a:spcBef>
              <a:spcAft>
                <a:spcPts val="0"/>
              </a:spcAft>
              <a:buNone/>
            </a:pPr>
            <a:r>
              <a:t/>
            </a:r>
            <a:endParaRPr/>
          </a:p>
        </p:txBody>
      </p:sp>
      <p:pic>
        <p:nvPicPr>
          <p:cNvPr id="638" name="Google Shape;638;p6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39" name="Google Shape;639;p6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40" name="Google Shape;640;p6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41" name="Google Shape;641;p6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Borrado de documentos</a:t>
            </a:r>
            <a:endParaRPr b="0" i="0" sz="1800" u="none" cap="none" strike="noStrike">
              <a:solidFill>
                <a:srgbClr val="0C0C0C"/>
              </a:solidFill>
              <a:latin typeface="Calibri"/>
              <a:ea typeface="Calibri"/>
              <a:cs typeface="Calibri"/>
              <a:sym typeface="Calibri"/>
            </a:endParaRPr>
          </a:p>
        </p:txBody>
      </p:sp>
      <p:sp>
        <p:nvSpPr>
          <p:cNvPr id="647" name="Google Shape;647;p61"/>
          <p:cNvSpPr txBox="1"/>
          <p:nvPr/>
        </p:nvSpPr>
        <p:spPr>
          <a:xfrm>
            <a:off x="642888" y="725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Remove</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None/>
            </a:pPr>
            <a:r>
              <a:t/>
            </a:r>
            <a:endParaRPr sz="1050">
              <a:solidFill>
                <a:srgbClr val="222222"/>
              </a:solidFill>
              <a:highlight>
                <a:srgbClr val="F5F6F7"/>
              </a:highlight>
              <a:latin typeface="Verdana"/>
              <a:ea typeface="Verdana"/>
              <a:cs typeface="Verdana"/>
              <a:sym typeface="Verdana"/>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a:p>
          <a:p>
            <a:pPr indent="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db.collection.remove(</a:t>
            </a:r>
            <a:br>
              <a:rPr lang="es" sz="1050">
                <a:solidFill>
                  <a:srgbClr val="222222"/>
                </a:solidFill>
                <a:highlight>
                  <a:srgbClr val="F5F6F7"/>
                </a:highlight>
                <a:latin typeface="Verdana"/>
                <a:ea typeface="Verdana"/>
                <a:cs typeface="Verdana"/>
                <a:sym typeface="Verdana"/>
              </a:rPr>
            </a:b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&lt;query&gt;</a:t>
            </a:r>
            <a:r>
              <a:rPr lang="es" sz="1050">
                <a:solidFill>
                  <a:srgbClr val="222222"/>
                </a:solidFill>
                <a:highlight>
                  <a:srgbClr val="F5F6F7"/>
                </a:highlight>
                <a:latin typeface="Verdana"/>
                <a:ea typeface="Verdana"/>
                <a:cs typeface="Verdana"/>
                <a:sym typeface="Verdana"/>
              </a:rPr>
              <a:t>,</a:t>
            </a:r>
            <a:br>
              <a:rPr lang="es" sz="1050">
                <a:solidFill>
                  <a:srgbClr val="222222"/>
                </a:solidFill>
                <a:highlight>
                  <a:srgbClr val="F5F6F7"/>
                </a:highlight>
                <a:latin typeface="Verdana"/>
                <a:ea typeface="Verdana"/>
                <a:cs typeface="Verdana"/>
                <a:sym typeface="Verdana"/>
              </a:rPr>
            </a:br>
            <a:r>
              <a:rPr lang="es" sz="1050">
                <a:solidFill>
                  <a:srgbClr val="222222"/>
                </a:solidFill>
                <a:highlight>
                  <a:srgbClr val="F5F6F7"/>
                </a:highlight>
                <a:latin typeface="Verdana"/>
                <a:ea typeface="Verdana"/>
                <a:cs typeface="Verdana"/>
                <a:sym typeface="Verdana"/>
              </a:rPr>
              <a:t>   {</a:t>
            </a:r>
            <a:br>
              <a:rPr lang="es" sz="1050">
                <a:solidFill>
                  <a:srgbClr val="222222"/>
                </a:solidFill>
                <a:highlight>
                  <a:srgbClr val="F5F6F7"/>
                </a:highlight>
                <a:latin typeface="Verdana"/>
                <a:ea typeface="Verdana"/>
                <a:cs typeface="Verdana"/>
                <a:sym typeface="Verdana"/>
              </a:rPr>
            </a:br>
            <a:r>
              <a:rPr lang="es" sz="1050">
                <a:solidFill>
                  <a:srgbClr val="222222"/>
                </a:solidFill>
                <a:highlight>
                  <a:srgbClr val="F5F6F7"/>
                </a:highlight>
                <a:latin typeface="Verdana"/>
                <a:ea typeface="Verdana"/>
                <a:cs typeface="Verdana"/>
                <a:sym typeface="Verdana"/>
              </a:rPr>
              <a:t>     justOne</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a:t>
            </a:r>
            <a:r>
              <a:rPr b="1" lang="es" sz="1050">
                <a:solidFill>
                  <a:srgbClr val="235388"/>
                </a:solidFill>
                <a:highlight>
                  <a:srgbClr val="F5F6F7"/>
                </a:highlight>
                <a:latin typeface="Verdana"/>
                <a:ea typeface="Verdana"/>
                <a:cs typeface="Verdana"/>
                <a:sym typeface="Verdana"/>
              </a:rPr>
              <a:t>boolean</a:t>
            </a:r>
            <a:r>
              <a:rPr lang="es" sz="1050">
                <a:solidFill>
                  <a:srgbClr val="235388"/>
                </a:solidFill>
                <a:highlight>
                  <a:srgbClr val="F5F6F7"/>
                </a:highlight>
                <a:latin typeface="Verdana"/>
                <a:ea typeface="Verdana"/>
                <a:cs typeface="Verdana"/>
                <a:sym typeface="Verdana"/>
              </a:rPr>
              <a:t>&gt;</a:t>
            </a:r>
            <a:r>
              <a:rPr lang="es" sz="1050">
                <a:solidFill>
                  <a:srgbClr val="222222"/>
                </a:solidFill>
                <a:highlight>
                  <a:srgbClr val="F5F6F7"/>
                </a:highlight>
                <a:latin typeface="Verdana"/>
                <a:ea typeface="Verdana"/>
                <a:cs typeface="Verdana"/>
                <a:sym typeface="Verdana"/>
              </a:rPr>
              <a:t>,</a:t>
            </a:r>
            <a:br>
              <a:rPr lang="es" sz="1050">
                <a:solidFill>
                  <a:srgbClr val="222222"/>
                </a:solidFill>
                <a:highlight>
                  <a:srgbClr val="F5F6F7"/>
                </a:highlight>
                <a:latin typeface="Verdana"/>
                <a:ea typeface="Verdana"/>
                <a:cs typeface="Verdana"/>
                <a:sym typeface="Verdana"/>
              </a:rPr>
            </a:br>
            <a:r>
              <a:rPr lang="es" sz="1050">
                <a:solidFill>
                  <a:srgbClr val="222222"/>
                </a:solidFill>
                <a:highlight>
                  <a:srgbClr val="F5F6F7"/>
                </a:highlight>
                <a:latin typeface="Verdana"/>
                <a:ea typeface="Verdana"/>
                <a:cs typeface="Verdana"/>
                <a:sym typeface="Verdana"/>
              </a:rPr>
              <a:t>   }</a:t>
            </a:r>
            <a:br>
              <a:rPr lang="es" sz="1050">
                <a:solidFill>
                  <a:srgbClr val="222222"/>
                </a:solidFill>
                <a:highlight>
                  <a:srgbClr val="F5F6F7"/>
                </a:highlight>
                <a:latin typeface="Verdana"/>
                <a:ea typeface="Verdana"/>
                <a:cs typeface="Verdana"/>
                <a:sym typeface="Verdana"/>
              </a:rPr>
            </a:br>
            <a:r>
              <a:rPr lang="es" sz="1050">
                <a:solidFill>
                  <a:srgbClr val="222222"/>
                </a:solidFill>
                <a:highlight>
                  <a:srgbClr val="F5F6F7"/>
                </a:highlight>
                <a:latin typeface="Verdana"/>
                <a:ea typeface="Verdana"/>
                <a:cs typeface="Verdana"/>
                <a:sym typeface="Verdana"/>
              </a:rPr>
              <a:t>)</a:t>
            </a:r>
            <a:endParaRPr sz="1050">
              <a:solidFill>
                <a:srgbClr val="222222"/>
              </a:solidFill>
              <a:highlight>
                <a:srgbClr val="F5F6F7"/>
              </a:highlight>
              <a:latin typeface="Verdana"/>
              <a:ea typeface="Verdana"/>
              <a:cs typeface="Verdana"/>
              <a:sym typeface="Verdana"/>
            </a:endParaRPr>
          </a:p>
          <a:p>
            <a:pPr indent="0" lvl="0" marL="0" marR="0" rtl="0" algn="l">
              <a:spcBef>
                <a:spcPts val="1800"/>
              </a:spcBef>
              <a:spcAft>
                <a:spcPts val="0"/>
              </a:spcAft>
              <a:buNone/>
            </a:pPr>
            <a:r>
              <a:t/>
            </a:r>
            <a:endParaRPr/>
          </a:p>
        </p:txBody>
      </p:sp>
      <p:pic>
        <p:nvPicPr>
          <p:cNvPr id="648" name="Google Shape;648;p6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49" name="Google Shape;649;p6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50" name="Google Shape;650;p6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51" name="Google Shape;651;p6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crud-annotated-mongodb-remove (1).png" id="652" name="Google Shape;652;p61"/>
          <p:cNvPicPr preferRelativeResize="0"/>
          <p:nvPr/>
        </p:nvPicPr>
        <p:blipFill>
          <a:blip r:embed="rId4">
            <a:alphaModFix/>
          </a:blip>
          <a:stretch>
            <a:fillRect/>
          </a:stretch>
        </p:blipFill>
        <p:spPr>
          <a:xfrm>
            <a:off x="2120650" y="1226100"/>
            <a:ext cx="3571875" cy="714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Borrado de documentos</a:t>
            </a:r>
            <a:endParaRPr sz="2400">
              <a:solidFill>
                <a:srgbClr val="0C0C0C"/>
              </a:solidFill>
              <a:latin typeface="Calibri"/>
              <a:ea typeface="Calibri"/>
              <a:cs typeface="Calibri"/>
              <a:sym typeface="Calibri"/>
            </a:endParaRPr>
          </a:p>
        </p:txBody>
      </p:sp>
      <p:sp>
        <p:nvSpPr>
          <p:cNvPr id="658" name="Google Shape;658;p62"/>
          <p:cNvSpPr txBox="1"/>
          <p:nvPr/>
        </p:nvSpPr>
        <p:spPr>
          <a:xfrm>
            <a:off x="642888" y="725162"/>
            <a:ext cx="7858200" cy="3554775"/>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Drop</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1050">
              <a:solidFill>
                <a:srgbClr val="222222"/>
              </a:solidFill>
              <a:highlight>
                <a:srgbClr val="F5F6F7"/>
              </a:highlight>
              <a:latin typeface="Verdana"/>
              <a:ea typeface="Verdana"/>
              <a:cs typeface="Verdana"/>
              <a:sym typeface="Verdana"/>
            </a:endParaRPr>
          </a:p>
          <a:p>
            <a:pPr indent="0" lvl="0" marL="0" rtl="0" algn="l">
              <a:spcBef>
                <a:spcPts val="0"/>
              </a:spcBef>
              <a:spcAft>
                <a:spcPts val="0"/>
              </a:spcAft>
              <a:buNone/>
            </a:pPr>
            <a:r>
              <a:rPr lang="es">
                <a:solidFill>
                  <a:schemeClr val="dk1"/>
                </a:solidFill>
              </a:rPr>
              <a:t>Elimina una colección entera, incluyendo documentos e índices.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71428"/>
              </a:lnSpc>
              <a:spcBef>
                <a:spcPts val="1800"/>
              </a:spcBef>
              <a:spcAft>
                <a:spcPts val="0"/>
              </a:spcAft>
              <a:buClr>
                <a:schemeClr val="dk1"/>
              </a:buClr>
              <a:buSzPts val="1100"/>
              <a:buFont typeface="Arial"/>
              <a:buNone/>
            </a:pPr>
            <a:r>
              <a:rPr lang="es" sz="1050">
                <a:solidFill>
                  <a:srgbClr val="222222"/>
                </a:solidFill>
                <a:highlight>
                  <a:srgbClr val="F5F6F7"/>
                </a:highlight>
                <a:latin typeface="Verdana"/>
                <a:ea typeface="Verdana"/>
                <a:cs typeface="Verdana"/>
                <a:sym typeface="Verdana"/>
              </a:rPr>
              <a:t>db.collection.drop()</a:t>
            </a:r>
            <a:endParaRPr sz="1050">
              <a:solidFill>
                <a:srgbClr val="222222"/>
              </a:solidFill>
              <a:highlight>
                <a:srgbClr val="F5F6F7"/>
              </a:highlight>
              <a:latin typeface="Verdana"/>
              <a:ea typeface="Verdana"/>
              <a:cs typeface="Verdana"/>
              <a:sym typeface="Verdana"/>
            </a:endParaRPr>
          </a:p>
          <a:p>
            <a:pPr indent="0" lvl="0" marL="0" rtl="0" algn="l">
              <a:spcBef>
                <a:spcPts val="1800"/>
              </a:spcBef>
              <a:spcAft>
                <a:spcPts val="0"/>
              </a:spcAft>
              <a:buClr>
                <a:schemeClr val="dk1"/>
              </a:buClr>
              <a:buFont typeface="Arial"/>
              <a:buNone/>
            </a:pPr>
            <a:r>
              <a:t/>
            </a:r>
            <a:endParaRPr>
              <a:solidFill>
                <a:schemeClr val="dk1"/>
              </a:solidFill>
            </a:endParaRPr>
          </a:p>
          <a:p>
            <a:pPr indent="0" lvl="0" marL="0" rtl="0" algn="l">
              <a:spcBef>
                <a:spcPts val="0"/>
              </a:spcBef>
              <a:spcAft>
                <a:spcPts val="0"/>
              </a:spcAft>
              <a:buSzPts val="1100"/>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pic>
        <p:nvPicPr>
          <p:cNvPr id="659" name="Google Shape;659;p6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60" name="Google Shape;660;p6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61" name="Google Shape;661;p6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62" name="Google Shape;662;p6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3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6" name="Google Shape;406;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07" name="Google Shape;407;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8" name="Google Shape;408;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Inserción de Datos</a:t>
            </a:r>
            <a:endParaRPr b="0" i="0" sz="1800" u="none" cap="none" strike="noStrike">
              <a:solidFill>
                <a:srgbClr val="0C0C0C"/>
              </a:solidFill>
              <a:latin typeface="Calibri"/>
              <a:ea typeface="Calibri"/>
              <a:cs typeface="Calibri"/>
              <a:sym typeface="Calibri"/>
            </a:endParaRPr>
          </a:p>
        </p:txBody>
      </p:sp>
      <p:cxnSp>
        <p:nvCxnSpPr>
          <p:cNvPr id="409" name="Google Shape;409;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crud-annotated-mongodb-insert.png" id="410" name="Google Shape;410;p39"/>
          <p:cNvPicPr preferRelativeResize="0"/>
          <p:nvPr/>
        </p:nvPicPr>
        <p:blipFill>
          <a:blip r:embed="rId4">
            <a:alphaModFix/>
          </a:blip>
          <a:stretch>
            <a:fillRect/>
          </a:stretch>
        </p:blipFill>
        <p:spPr>
          <a:xfrm>
            <a:off x="1692025" y="1040494"/>
            <a:ext cx="4214813" cy="1428750"/>
          </a:xfrm>
          <a:prstGeom prst="rect">
            <a:avLst/>
          </a:prstGeom>
          <a:noFill/>
          <a:ln>
            <a:noFill/>
          </a:ln>
        </p:spPr>
      </p:pic>
      <p:sp>
        <p:nvSpPr>
          <p:cNvPr id="411" name="Google Shape;411;p39"/>
          <p:cNvSpPr txBox="1"/>
          <p:nvPr/>
        </p:nvSpPr>
        <p:spPr>
          <a:xfrm>
            <a:off x="572800" y="2766261"/>
            <a:ext cx="7858200" cy="109845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ObjectID</a:t>
            </a:r>
            <a:endParaRPr/>
          </a:p>
          <a:p>
            <a:pPr indent="0" lvl="0" marL="0" marR="0" rtl="0" algn="l">
              <a:spcBef>
                <a:spcPts val="0"/>
              </a:spcBef>
              <a:spcAft>
                <a:spcPts val="0"/>
              </a:spcAft>
              <a:buNone/>
            </a:pPr>
            <a:r>
              <a:t/>
            </a:r>
            <a:endParaRPr>
              <a:solidFill>
                <a:srgbClr val="3F3F3F"/>
              </a:solidFill>
              <a:latin typeface="Calibri"/>
              <a:ea typeface="Calibri"/>
              <a:cs typeface="Calibri"/>
              <a:sym typeface="Calibri"/>
            </a:endParaRPr>
          </a:p>
          <a:p>
            <a:pPr indent="0" lvl="0" marL="0" marR="0" rtl="0" algn="l">
              <a:spcBef>
                <a:spcPts val="0"/>
              </a:spcBef>
              <a:spcAft>
                <a:spcPts val="0"/>
              </a:spcAft>
              <a:buNone/>
            </a:pPr>
            <a:r>
              <a:rPr lang="es" sz="1600">
                <a:solidFill>
                  <a:srgbClr val="3F3F3F"/>
                </a:solidFill>
                <a:latin typeface="Calibri"/>
                <a:ea typeface="Calibri"/>
                <a:cs typeface="Calibri"/>
                <a:sym typeface="Calibri"/>
              </a:rPr>
              <a:t>Todo documento insertado en MongoDB tiene un campo </a:t>
            </a:r>
            <a:r>
              <a:rPr b="1" lang="es" sz="1600">
                <a:solidFill>
                  <a:srgbClr val="3F3F3F"/>
                </a:solidFill>
                <a:latin typeface="Calibri"/>
                <a:ea typeface="Calibri"/>
                <a:cs typeface="Calibri"/>
                <a:sym typeface="Calibri"/>
              </a:rPr>
              <a:t>_id</a:t>
            </a:r>
            <a:r>
              <a:rPr lang="es" sz="1600">
                <a:solidFill>
                  <a:srgbClr val="3F3F3F"/>
                </a:solidFill>
                <a:latin typeface="Calibri"/>
                <a:ea typeface="Calibri"/>
                <a:cs typeface="Calibri"/>
                <a:sym typeface="Calibri"/>
              </a:rPr>
              <a:t>,</a:t>
            </a:r>
            <a:r>
              <a:rPr b="1" lang="es" sz="1600">
                <a:solidFill>
                  <a:srgbClr val="3F3F3F"/>
                </a:solidFill>
                <a:latin typeface="Calibri"/>
                <a:ea typeface="Calibri"/>
                <a:cs typeface="Calibri"/>
                <a:sym typeface="Calibri"/>
              </a:rPr>
              <a:t> </a:t>
            </a:r>
            <a:r>
              <a:rPr lang="es" sz="1600">
                <a:solidFill>
                  <a:srgbClr val="3F3F3F"/>
                </a:solidFill>
                <a:latin typeface="Calibri"/>
                <a:ea typeface="Calibri"/>
                <a:cs typeface="Calibri"/>
                <a:sym typeface="Calibri"/>
              </a:rPr>
              <a:t>que identifica unívocamente el documento.</a:t>
            </a:r>
            <a:r>
              <a:rPr b="1" lang="es" sz="1600">
                <a:solidFill>
                  <a:srgbClr val="3F3F3F"/>
                </a:solidFill>
                <a:latin typeface="Calibri"/>
                <a:ea typeface="Calibri"/>
                <a:cs typeface="Calibri"/>
                <a:sym typeface="Calibri"/>
              </a:rPr>
              <a:t> </a:t>
            </a:r>
            <a:r>
              <a:rPr lang="es"/>
              <a:t>Podemos darle cualquier valor al _id, por defecto nos genera un valor.</a:t>
            </a:r>
            <a:endParaRPr/>
          </a:p>
          <a:p>
            <a:pPr indent="0" lvl="0" marL="0" marR="0" rtl="0" algn="l">
              <a:spcBef>
                <a:spcPts val="0"/>
              </a:spcBef>
              <a:spcAft>
                <a:spcPts val="0"/>
              </a:spcAft>
              <a:buNone/>
            </a:pPr>
            <a:r>
              <a:t/>
            </a:r>
            <a:endParaRPr/>
          </a:p>
          <a:p>
            <a:pPr indent="0" lvl="0" marL="0" rtl="0" algn="l">
              <a:spcBef>
                <a:spcPts val="0"/>
              </a:spcBef>
              <a:spcAft>
                <a:spcPts val="0"/>
              </a:spcAft>
              <a:buClr>
                <a:schemeClr val="dk1"/>
              </a:buClr>
              <a:buFont typeface="Arial"/>
              <a:buNone/>
            </a:pPr>
            <a:r>
              <a:t/>
            </a:r>
            <a:endParaRPr sz="2000">
              <a:solidFill>
                <a:srgbClr val="FA4F10"/>
              </a:solidFill>
              <a:latin typeface="Calibri"/>
              <a:ea typeface="Calibri"/>
              <a:cs typeface="Calibri"/>
              <a:sym typeface="Calibri"/>
            </a:endParaRPr>
          </a:p>
        </p:txBody>
      </p:sp>
      <p:grpSp>
        <p:nvGrpSpPr>
          <p:cNvPr id="412" name="Google Shape;412;p39"/>
          <p:cNvGrpSpPr/>
          <p:nvPr/>
        </p:nvGrpSpPr>
        <p:grpSpPr>
          <a:xfrm>
            <a:off x="601974" y="3814071"/>
            <a:ext cx="7799863" cy="593881"/>
            <a:chOff x="642950" y="842295"/>
            <a:chExt cx="7799863" cy="607800"/>
          </a:xfrm>
        </p:grpSpPr>
        <p:sp>
          <p:nvSpPr>
            <p:cNvPr id="413" name="Google Shape;413;p39"/>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14" name="Google Shape;414;p39"/>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sp>
        <p:nvSpPr>
          <p:cNvPr id="419" name="Google Shape;419;p4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20" name="Google Shape;420;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21" name="Google Shape;421;p40"/>
          <p:cNvSpPr/>
          <p:nvPr/>
        </p:nvSpPr>
        <p:spPr>
          <a:xfrm>
            <a:off x="9468544" y="4407954"/>
            <a:ext cx="2736300" cy="73552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422" name="Google Shape;422;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3" name="Google Shape;423;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 Consulta de datos</a:t>
            </a:r>
            <a:endParaRPr b="0" i="0" sz="1800" u="none" cap="none" strike="noStrike">
              <a:solidFill>
                <a:srgbClr val="0C0C0C"/>
              </a:solidFill>
              <a:latin typeface="Calibri"/>
              <a:ea typeface="Calibri"/>
              <a:cs typeface="Calibri"/>
              <a:sym typeface="Calibri"/>
            </a:endParaRPr>
          </a:p>
        </p:txBody>
      </p:sp>
      <p:sp>
        <p:nvSpPr>
          <p:cNvPr id="424" name="Google Shape;424;p40"/>
          <p:cNvSpPr/>
          <p:nvPr/>
        </p:nvSpPr>
        <p:spPr>
          <a:xfrm>
            <a:off x="9468544" y="550329"/>
            <a:ext cx="2736300" cy="9954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cxnSp>
        <p:nvCxnSpPr>
          <p:cNvPr id="425" name="Google Shape;425;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crud-annotated-mongodb-find.png" id="426" name="Google Shape;426;p40"/>
          <p:cNvPicPr preferRelativeResize="0"/>
          <p:nvPr/>
        </p:nvPicPr>
        <p:blipFill>
          <a:blip r:embed="rId4">
            <a:alphaModFix/>
          </a:blip>
          <a:stretch>
            <a:fillRect/>
          </a:stretch>
        </p:blipFill>
        <p:spPr>
          <a:xfrm>
            <a:off x="1263400" y="1161928"/>
            <a:ext cx="4857750" cy="807244"/>
          </a:xfrm>
          <a:prstGeom prst="rect">
            <a:avLst/>
          </a:prstGeom>
          <a:noFill/>
          <a:ln>
            <a:noFill/>
          </a:ln>
        </p:spPr>
      </p:pic>
      <p:pic>
        <p:nvPicPr>
          <p:cNvPr descr="crud-query-stages.png" id="427" name="Google Shape;427;p40"/>
          <p:cNvPicPr preferRelativeResize="0"/>
          <p:nvPr/>
        </p:nvPicPr>
        <p:blipFill>
          <a:blip r:embed="rId5">
            <a:alphaModFix/>
          </a:blip>
          <a:stretch>
            <a:fillRect/>
          </a:stretch>
        </p:blipFill>
        <p:spPr>
          <a:xfrm>
            <a:off x="1644400" y="2306025"/>
            <a:ext cx="4286250" cy="2143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Google Shape;432;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33" name="Google Shape;433;p41"/>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1600">
                <a:solidFill>
                  <a:srgbClr val="0D0D0D"/>
                </a:solidFill>
                <a:latin typeface="Calibri"/>
                <a:ea typeface="Calibri"/>
                <a:cs typeface="Calibri"/>
                <a:sym typeface="Calibri"/>
              </a:rPr>
              <a:t>Insertemos</a:t>
            </a:r>
            <a:endParaRPr sz="1200">
              <a:latin typeface="Courier New"/>
              <a:ea typeface="Courier New"/>
              <a:cs typeface="Courier New"/>
              <a:sym typeface="Courier New"/>
            </a:endParaRPr>
          </a:p>
          <a:p>
            <a:pPr indent="0" lvl="0" marL="0" marR="0" rtl="0" algn="l">
              <a:spcBef>
                <a:spcPts val="1200"/>
              </a:spcBef>
              <a:spcAft>
                <a:spcPts val="0"/>
              </a:spcAft>
              <a:buClr>
                <a:schemeClr val="dk1"/>
              </a:buClr>
              <a:buSzPts val="1100"/>
              <a:buFont typeface="Arial"/>
              <a:buNone/>
            </a:pPr>
            <a:r>
              <a:rPr lang="es" sz="1200">
                <a:latin typeface="Courier New"/>
                <a:ea typeface="Courier New"/>
                <a:cs typeface="Courier New"/>
                <a:sym typeface="Courier New"/>
              </a:rPr>
              <a:t>db.name.insert({a:"1"})</a:t>
            </a:r>
            <a:endParaRPr sz="1200">
              <a:latin typeface="Courier New"/>
              <a:ea typeface="Courier New"/>
              <a:cs typeface="Courier New"/>
              <a:sym typeface="Courier New"/>
            </a:endParaRPr>
          </a:p>
          <a:p>
            <a:pPr indent="0" lvl="0" marL="0" marR="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db.name.insert({a:"2", b : null})</a:t>
            </a:r>
            <a:endParaRPr sz="1200">
              <a:latin typeface="Courier New"/>
              <a:ea typeface="Courier New"/>
              <a:cs typeface="Courier New"/>
              <a:sym typeface="Courier New"/>
            </a:endParaRPr>
          </a:p>
          <a:p>
            <a:pPr indent="0" lvl="0" marL="0" marR="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db.name.insert({a:1, b:"1"})</a:t>
            </a:r>
            <a:endParaRPr sz="1200">
              <a:latin typeface="Courier New"/>
              <a:ea typeface="Courier New"/>
              <a:cs typeface="Courier New"/>
              <a:sym typeface="Courier New"/>
            </a:endParaRPr>
          </a:p>
          <a:p>
            <a:pPr indent="0" lvl="0" marL="0" marR="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db.name.insert({a:2, b:"1", texto:"hola"})</a:t>
            </a:r>
            <a:endParaRPr sz="1200">
              <a:latin typeface="Courier New"/>
              <a:ea typeface="Courier New"/>
              <a:cs typeface="Courier New"/>
              <a:sym typeface="Courier New"/>
            </a:endParaRPr>
          </a:p>
          <a:p>
            <a:pPr indent="0" lvl="0" marL="0" marR="0" rtl="0" algn="l">
              <a:spcBef>
                <a:spcPts val="0"/>
              </a:spcBef>
              <a:spcAft>
                <a:spcPts val="0"/>
              </a:spcAft>
              <a:buSzPts val="1100"/>
              <a:buNone/>
            </a:pPr>
            <a:r>
              <a:rPr lang="es" sz="1200">
                <a:latin typeface="Courier New"/>
                <a:ea typeface="Courier New"/>
                <a:cs typeface="Courier New"/>
                <a:sym typeface="Courier New"/>
              </a:rPr>
              <a:t>db.name.insert({a:"1", c:true})</a:t>
            </a:r>
            <a:endParaRPr sz="1200">
              <a:latin typeface="Courier New"/>
              <a:ea typeface="Courier New"/>
              <a:cs typeface="Courier New"/>
              <a:sym typeface="Courier New"/>
            </a:endParaRPr>
          </a:p>
          <a:p>
            <a:pPr indent="0" lvl="0" marL="0" rtl="0" algn="l">
              <a:spcBef>
                <a:spcPts val="0"/>
              </a:spcBef>
              <a:spcAft>
                <a:spcPts val="0"/>
              </a:spcAft>
              <a:buSzPts val="1100"/>
              <a:buNone/>
            </a:pPr>
            <a:r>
              <a:rPr lang="es" sz="1200">
                <a:solidFill>
                  <a:schemeClr val="dk1"/>
                </a:solidFill>
                <a:latin typeface="Courier New"/>
                <a:ea typeface="Courier New"/>
                <a:cs typeface="Courier New"/>
                <a:sym typeface="Courier New"/>
              </a:rPr>
              <a:t>db.name.insert({d:{f:1}})</a:t>
            </a:r>
            <a:endParaRPr sz="1200">
              <a:latin typeface="Courier New"/>
              <a:ea typeface="Courier New"/>
              <a:cs typeface="Courier New"/>
              <a:sym typeface="Courier New"/>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consulta (comparación)</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JSON</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latin typeface="Courier New"/>
                <a:ea typeface="Courier New"/>
                <a:cs typeface="Courier New"/>
                <a:sym typeface="Courier New"/>
              </a:rPr>
              <a:t>db.name.find({a:”1”}) -&gt;  {a:"1"} , {a:"1", c:true}</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latin typeface="Courier New"/>
                <a:ea typeface="Courier New"/>
                <a:cs typeface="Courier New"/>
                <a:sym typeface="Courier New"/>
              </a:rPr>
              <a:t>db.name.find({a:”1”,c:true}) -&gt;  {a:"1", c:true}</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latin typeface="Courier New"/>
                <a:ea typeface="Courier New"/>
                <a:cs typeface="Courier New"/>
                <a:sym typeface="Courier New"/>
              </a:rPr>
              <a:t>db.name.find({a:”1”,b:"1"}) -&gt;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chemeClr val="dk1"/>
                </a:solidFill>
                <a:latin typeface="Courier New"/>
                <a:ea typeface="Courier New"/>
                <a:cs typeface="Courier New"/>
                <a:sym typeface="Courier New"/>
              </a:rPr>
              <a:t>db.name.find({”d.f”:”1”}) -&gt;  {{d:{f:1}}}</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db.name.find({d : {f:1}}) -&gt;  {{d:{f:1}}}</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200">
              <a:latin typeface="Courier New"/>
              <a:ea typeface="Courier New"/>
              <a:cs typeface="Courier New"/>
              <a:sym typeface="Courier New"/>
            </a:endParaRPr>
          </a:p>
          <a:p>
            <a:pPr indent="0" lvl="0" marL="0" marR="0" rtl="0" algn="l">
              <a:spcBef>
                <a:spcPts val="0"/>
              </a:spcBef>
              <a:spcAft>
                <a:spcPts val="0"/>
              </a:spcAft>
              <a:buNone/>
            </a:pPr>
            <a:r>
              <a:t/>
            </a:r>
            <a:endParaRPr/>
          </a:p>
        </p:txBody>
      </p:sp>
      <p:pic>
        <p:nvPicPr>
          <p:cNvPr id="434" name="Google Shape;434;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5" name="Google Shape;435;p4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36" name="Google Shape;436;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37" name="Google Shape;437;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43" name="Google Shape;443;p42"/>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Operadores de consulta (comparación)</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$ne / $eq</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latin typeface="Courier New"/>
                <a:ea typeface="Courier New"/>
                <a:cs typeface="Courier New"/>
                <a:sym typeface="Courier New"/>
              </a:rPr>
              <a:t>db.name.find({a:{$ne : "1"}}) --&gt;  {a:1, b:"1"}, {a:2, b:"1", texto:"hola"},{a:"2"}</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latin typeface="Courier New"/>
                <a:ea typeface="Courier New"/>
                <a:cs typeface="Courier New"/>
                <a:sym typeface="Courier New"/>
              </a:rPr>
              <a:t>db.name.find({a:{$eq : ”1”}}) -&gt;  {a:"1"} , {a:"1", c:true}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1"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$gt / $gte / $lt / lte : </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latin typeface="Courier New"/>
                <a:ea typeface="Courier New"/>
                <a:cs typeface="Courier New"/>
                <a:sym typeface="Courier New"/>
              </a:rPr>
              <a:t>db.name.find({a:{$gt : 1}}) --&gt;  {a:2, b:"1", texto:"hola"}</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latin typeface="Courier New"/>
                <a:ea typeface="Courier New"/>
                <a:cs typeface="Courier New"/>
                <a:sym typeface="Courier New"/>
              </a:rPr>
              <a:t>db.name.find({a:{$gt : "1"}}) --&gt;  {a:"2"}</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200">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$in / $nin</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latin typeface="Courier New"/>
                <a:ea typeface="Courier New"/>
                <a:cs typeface="Courier New"/>
                <a:sym typeface="Courier New"/>
              </a:rPr>
              <a:t>db.name.find({a:{$in :[1,2] }}) --&gt;  {a:1, b:"1"},</a:t>
            </a:r>
            <a:r>
              <a:rPr lang="es" sz="1200">
                <a:solidFill>
                  <a:schemeClr val="dk1"/>
                </a:solidFill>
                <a:latin typeface="Courier New"/>
                <a:ea typeface="Courier New"/>
                <a:cs typeface="Courier New"/>
                <a:sym typeface="Courier New"/>
              </a:rPr>
              <a:t>{a:2, b:"1", texto:"hola"}</a:t>
            </a:r>
            <a:endParaRPr sz="1200">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latin typeface="Courier New"/>
                <a:ea typeface="Courier New"/>
                <a:cs typeface="Courier New"/>
                <a:sym typeface="Courier New"/>
              </a:rPr>
              <a:t>db.name.find({a:{$nin :[1] }}) --&gt; {a:"1"},{a:"2"},{a:2, b:"1", texto:"hola"},{a:"1", c:true}</a:t>
            </a:r>
            <a:endParaRPr sz="1200">
              <a:latin typeface="Courier New"/>
              <a:ea typeface="Courier New"/>
              <a:cs typeface="Courier New"/>
              <a:sym typeface="Courier New"/>
            </a:endParaRPr>
          </a:p>
          <a:p>
            <a:pPr indent="0" lvl="0" marL="1371600" rtl="0" algn="l">
              <a:lnSpc>
                <a:spcPct val="171428"/>
              </a:lnSpc>
              <a:spcBef>
                <a:spcPts val="1800"/>
              </a:spcBef>
              <a:spcAft>
                <a:spcPts val="0"/>
              </a:spcAft>
              <a:buNone/>
            </a:pPr>
            <a:r>
              <a:t/>
            </a:r>
            <a:endParaRPr sz="1200">
              <a:latin typeface="Courier New"/>
              <a:ea typeface="Courier New"/>
              <a:cs typeface="Courier New"/>
              <a:sym typeface="Courier New"/>
            </a:endParaRPr>
          </a:p>
          <a:p>
            <a:pPr indent="0" lvl="0" marL="0" marR="0" rtl="0" algn="l">
              <a:lnSpc>
                <a:spcPct val="100000"/>
              </a:lnSpc>
              <a:spcBef>
                <a:spcPts val="1800"/>
              </a:spcBef>
              <a:spcAft>
                <a:spcPts val="0"/>
              </a:spcAft>
              <a:buNone/>
            </a:pPr>
            <a:r>
              <a:t/>
            </a:r>
            <a:endParaRPr sz="1050">
              <a:solidFill>
                <a:srgbClr val="222222"/>
              </a:solidFill>
              <a:highlight>
                <a:srgbClr val="F5F6F7"/>
              </a:highlight>
              <a:latin typeface="Verdana"/>
              <a:ea typeface="Verdana"/>
              <a:cs typeface="Verdana"/>
              <a:sym typeface="Verdana"/>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0" marR="0" rtl="0" algn="l">
              <a:spcBef>
                <a:spcPts val="1200"/>
              </a:spcBef>
              <a:spcAft>
                <a:spcPts val="0"/>
              </a:spcAft>
              <a:buNone/>
            </a:pPr>
            <a:r>
              <a:t/>
            </a:r>
            <a:endParaRPr/>
          </a:p>
        </p:txBody>
      </p:sp>
      <p:pic>
        <p:nvPicPr>
          <p:cNvPr id="444" name="Google Shape;444;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5" name="Google Shape;445;p4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46" name="Google Shape;446;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7" name="Google Shape;447;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448" name="Google Shape;448;p42"/>
          <p:cNvGrpSpPr/>
          <p:nvPr/>
        </p:nvGrpSpPr>
        <p:grpSpPr>
          <a:xfrm>
            <a:off x="601974" y="4489065"/>
            <a:ext cx="7799863" cy="593881"/>
            <a:chOff x="642950" y="842295"/>
            <a:chExt cx="7799863" cy="607800"/>
          </a:xfrm>
        </p:grpSpPr>
        <p:sp>
          <p:nvSpPr>
            <p:cNvPr id="449" name="Google Shape;449;p42"/>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50" name="Google Shape;450;p42"/>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56" name="Google Shape;456;p43"/>
          <p:cNvSpPr txBox="1"/>
          <p:nvPr/>
        </p:nvSpPr>
        <p:spPr>
          <a:xfrm>
            <a:off x="642938" y="69821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Operadores de consulta (comparación)</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$regex : </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Buscar expresiones regulares (formato </a:t>
            </a:r>
            <a:r>
              <a:rPr b="1" lang="es" sz="1200">
                <a:solidFill>
                  <a:srgbClr val="494747"/>
                </a:solidFill>
                <a:highlight>
                  <a:srgbClr val="FFFFFF"/>
                </a:highlight>
              </a:rPr>
              <a:t>PCRE</a:t>
            </a:r>
            <a:r>
              <a:rPr lang="es" sz="1600">
                <a:solidFill>
                  <a:srgbClr val="0D0D0D"/>
                </a:solidFill>
                <a:latin typeface="Calibri"/>
                <a:ea typeface="Calibri"/>
                <a:cs typeface="Calibri"/>
                <a:sym typeface="Calibri"/>
              </a:rPr>
              <a:t>)</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 a: { $regex: /HO.*/i}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 a: { $regex: /la/, $options: 'i'}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db.name.find({ a: { $regex: '^h' }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0" lvl="1" marL="457200" marR="0" rtl="0" algn="l">
              <a:lnSpc>
                <a:spcPct val="100000"/>
              </a:lnSpc>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$text : </a:t>
            </a:r>
            <a:endParaRPr sz="1600">
              <a:solidFill>
                <a:srgbClr val="0D0D0D"/>
              </a:solidFill>
              <a:latin typeface="Calibri"/>
              <a:ea typeface="Calibri"/>
              <a:cs typeface="Calibri"/>
              <a:sym typeface="Calibri"/>
            </a:endParaRPr>
          </a:p>
          <a:p>
            <a:pPr indent="-182449" lvl="2" marL="1185749" marR="0" rtl="0" algn="l">
              <a:lnSpc>
                <a:spcPct val="100000"/>
              </a:lnSpc>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Búsqueda sobre índices de texto</a:t>
            </a:r>
            <a:endParaRPr sz="1600">
              <a:solidFill>
                <a:srgbClr val="0D0D0D"/>
              </a:solidFill>
              <a:latin typeface="Calibri"/>
              <a:ea typeface="Calibri"/>
              <a:cs typeface="Calibri"/>
              <a:sym typeface="Calibri"/>
            </a:endParaRPr>
          </a:p>
          <a:p>
            <a:pPr indent="-182449" lvl="2" marL="1185749" rtl="0" algn="l">
              <a:lnSpc>
                <a:spcPct val="171428"/>
              </a:lnSpc>
              <a:spcBef>
                <a:spcPts val="1200"/>
              </a:spcBef>
              <a:spcAft>
                <a:spcPts val="0"/>
              </a:spcAft>
              <a:buClr>
                <a:srgbClr val="0D0D0D"/>
              </a:buClr>
              <a:buSzPts val="1600"/>
              <a:buFont typeface="Calibri"/>
              <a:buChar char="o"/>
            </a:pPr>
            <a:r>
              <a:rPr lang="es" sz="1050">
                <a:solidFill>
                  <a:srgbClr val="222222"/>
                </a:solidFill>
                <a:highlight>
                  <a:srgbClr val="F5F6F7"/>
                </a:highlight>
                <a:latin typeface="Verdana"/>
                <a:ea typeface="Verdana"/>
                <a:cs typeface="Verdana"/>
                <a:sym typeface="Verdana"/>
              </a:rPr>
              <a:t>{ $text</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 $search</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&lt;string&gt;</a:t>
            </a:r>
            <a:r>
              <a:rPr lang="es" sz="1050">
                <a:solidFill>
                  <a:srgbClr val="222222"/>
                </a:solidFill>
                <a:highlight>
                  <a:srgbClr val="F5F6F7"/>
                </a:highlight>
                <a:latin typeface="Verdana"/>
                <a:ea typeface="Verdana"/>
                <a:cs typeface="Verdana"/>
                <a:sym typeface="Verdana"/>
              </a:rPr>
              <a:t>, $language</a:t>
            </a:r>
            <a:r>
              <a:rPr lang="es" sz="1050">
                <a:solidFill>
                  <a:srgbClr val="666666"/>
                </a:solidFill>
                <a:highlight>
                  <a:srgbClr val="F5F6F7"/>
                </a:highlight>
                <a:latin typeface="Verdana"/>
                <a:ea typeface="Verdana"/>
                <a:cs typeface="Verdana"/>
                <a:sym typeface="Verdana"/>
              </a:rPr>
              <a:t>:</a:t>
            </a:r>
            <a:r>
              <a:rPr lang="es" sz="1050">
                <a:solidFill>
                  <a:srgbClr val="222222"/>
                </a:solidFill>
                <a:highlight>
                  <a:srgbClr val="F5F6F7"/>
                </a:highlight>
                <a:latin typeface="Verdana"/>
                <a:ea typeface="Verdana"/>
                <a:cs typeface="Verdana"/>
                <a:sym typeface="Verdana"/>
              </a:rPr>
              <a:t> </a:t>
            </a:r>
            <a:r>
              <a:rPr lang="es" sz="1050">
                <a:solidFill>
                  <a:srgbClr val="235388"/>
                </a:solidFill>
                <a:highlight>
                  <a:srgbClr val="F5F6F7"/>
                </a:highlight>
                <a:latin typeface="Verdana"/>
                <a:ea typeface="Verdana"/>
                <a:cs typeface="Verdana"/>
                <a:sym typeface="Verdana"/>
              </a:rPr>
              <a:t>&lt;string&gt;</a:t>
            </a:r>
            <a:r>
              <a:rPr lang="es" sz="1050">
                <a:solidFill>
                  <a:srgbClr val="222222"/>
                </a:solidFill>
                <a:highlight>
                  <a:srgbClr val="F5F6F7"/>
                </a:highlight>
                <a:latin typeface="Verdana"/>
                <a:ea typeface="Verdana"/>
                <a:cs typeface="Verdana"/>
                <a:sym typeface="Verdana"/>
              </a:rPr>
              <a:t> } }</a:t>
            </a:r>
            <a:endParaRPr sz="1600">
              <a:solidFill>
                <a:srgbClr val="0D0D0D"/>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$exist </a:t>
            </a:r>
            <a:endParaRPr sz="1600">
              <a:solidFill>
                <a:srgbClr val="0D0D0D"/>
              </a:solidFill>
              <a:latin typeface="Calibri"/>
              <a:ea typeface="Calibri"/>
              <a:cs typeface="Calibri"/>
              <a:sym typeface="Calibri"/>
            </a:endParaRPr>
          </a:p>
          <a:p>
            <a:pPr indent="-182449" lvl="2" marL="1185749" rtl="0" algn="l">
              <a:spcBef>
                <a:spcPts val="1200"/>
              </a:spcBef>
              <a:spcAft>
                <a:spcPts val="0"/>
              </a:spcAft>
              <a:buClr>
                <a:srgbClr val="0D0D0D"/>
              </a:buClr>
              <a:buSzPts val="1600"/>
              <a:buFont typeface="Calibri"/>
              <a:buChar char="o"/>
            </a:pPr>
            <a:r>
              <a:rPr lang="es" sz="1600">
                <a:solidFill>
                  <a:srgbClr val="0D0D0D"/>
                </a:solidFill>
                <a:latin typeface="Calibri"/>
                <a:ea typeface="Calibri"/>
                <a:cs typeface="Calibri"/>
                <a:sym typeface="Calibri"/>
              </a:rPr>
              <a:t>Devuelve los documentos en los que exista el campo</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chemeClr val="dk1"/>
                </a:solidFill>
                <a:latin typeface="Courier New"/>
                <a:ea typeface="Courier New"/>
                <a:cs typeface="Courier New"/>
                <a:sym typeface="Courier New"/>
              </a:rPr>
              <a:t>db.name.find({b:{$exists:true}})-&gt;{a:"2",</a:t>
            </a:r>
            <a:r>
              <a:rPr b="1" lang="es" sz="1200">
                <a:solidFill>
                  <a:schemeClr val="dk1"/>
                </a:solidFill>
                <a:latin typeface="Courier New"/>
                <a:ea typeface="Courier New"/>
                <a:cs typeface="Courier New"/>
                <a:sym typeface="Courier New"/>
              </a:rPr>
              <a:t>b:null</a:t>
            </a:r>
            <a:r>
              <a:rPr lang="es" sz="1200">
                <a:solidFill>
                  <a:schemeClr val="dk1"/>
                </a:solidFill>
                <a:latin typeface="Courier New"/>
                <a:ea typeface="Courier New"/>
                <a:cs typeface="Courier New"/>
                <a:sym typeface="Courier New"/>
              </a:rPr>
              <a:t>},{a:1,b:"1"},{a:2,b:"1",texto:"hola"}</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457" name="Google Shape;457;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58" name="Google Shape;458;p4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9" name="Google Shape;459;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0" name="Google Shape;460;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66" name="Google Shape;466;p44"/>
          <p:cNvSpPr txBox="1"/>
          <p:nvPr/>
        </p:nvSpPr>
        <p:spPr>
          <a:xfrm>
            <a:off x="642938" y="68751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SzPts val="1100"/>
              <a:buNone/>
            </a:pPr>
            <a:r>
              <a:rPr lang="es" sz="2000">
                <a:solidFill>
                  <a:srgbClr val="FA4F10"/>
                </a:solidFill>
                <a:latin typeface="Calibri"/>
                <a:ea typeface="Calibri"/>
                <a:cs typeface="Calibri"/>
                <a:sym typeface="Calibri"/>
              </a:rPr>
              <a:t>Operadores de consulta (lógicos)</a:t>
            </a:r>
            <a:endParaRPr sz="2000">
              <a:solidFill>
                <a:srgbClr val="FA4F10"/>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$or :</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db.name.find({$or : [{a :"1"},{a : {$gt : 1 }}, {c:true}] }) -&gt;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   {a:"1"},{a:2, b:"1", texto:"hola"},{a:"1", c:true}</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$and</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db.name.find({$and : [{a :"1"},{a : {$regex : "^1" }}] }) -&gt;</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  {a:"1"},{a:"1", c:true}</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$not</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db.name.find({a : {$gt : 1 } }) -&gt;  {a:2, b:"1", texto:"hola"}</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db.name.find({a : {$not : {$gt : 1 } }}) -&gt;  {a:"1"},{a:"2", b : null},{a:1, b:"1"},{a:"1", c:true}</a:t>
            </a:r>
            <a:endParaRPr sz="1600">
              <a:solidFill>
                <a:srgbClr val="0D0D0D"/>
              </a:solidFill>
              <a:latin typeface="Calibri"/>
              <a:ea typeface="Calibri"/>
              <a:cs typeface="Calibri"/>
              <a:sym typeface="Calibri"/>
            </a:endParaRPr>
          </a:p>
          <a:p>
            <a:pPr indent="0" lvl="1"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$nor</a:t>
            </a:r>
            <a:endParaRPr sz="1600">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None/>
            </a:pPr>
            <a:r>
              <a:rPr lang="es" sz="1200">
                <a:solidFill>
                  <a:schemeClr val="dk1"/>
                </a:solidFill>
                <a:latin typeface="Courier New"/>
                <a:ea typeface="Courier New"/>
                <a:cs typeface="Courier New"/>
                <a:sym typeface="Courier New"/>
              </a:rPr>
              <a:t>db.name.find({$nor : [{a :"1"},{a : {$gt : 1 }}, {c:true}] }) -&gt;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   {a:"2", b : null}, {a:1, b:"1"}</a:t>
            </a:r>
            <a:endParaRPr/>
          </a:p>
        </p:txBody>
      </p:sp>
      <p:pic>
        <p:nvPicPr>
          <p:cNvPr id="467" name="Google Shape;467;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8" name="Google Shape;468;p4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9" name="Google Shape;469;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0" name="Google Shape;470;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4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Consulta de datos</a:t>
            </a:r>
            <a:endParaRPr b="0" i="0" sz="1800" u="none" cap="none" strike="noStrike">
              <a:solidFill>
                <a:srgbClr val="0C0C0C"/>
              </a:solidFill>
              <a:latin typeface="Calibri"/>
              <a:ea typeface="Calibri"/>
              <a:cs typeface="Calibri"/>
              <a:sym typeface="Calibri"/>
            </a:endParaRPr>
          </a:p>
        </p:txBody>
      </p:sp>
      <p:sp>
        <p:nvSpPr>
          <p:cNvPr id="476" name="Google Shape;476;p45"/>
          <p:cNvSpPr txBox="1"/>
          <p:nvPr/>
        </p:nvSpPr>
        <p:spPr>
          <a:xfrm>
            <a:off x="642938" y="687512"/>
            <a:ext cx="7858200" cy="3554700"/>
          </a:xfrm>
          <a:prstGeom prst="rect">
            <a:avLst/>
          </a:prstGeom>
          <a:noFill/>
          <a:ln>
            <a:noFill/>
          </a:ln>
        </p:spPr>
        <p:txBody>
          <a:bodyPr anchorCtr="0" anchor="t" bIns="45700" lIns="0" spcFirstLastPara="1" rIns="0" wrap="square" tIns="45700">
            <a:noAutofit/>
          </a:bodyPr>
          <a:lstStyle/>
          <a:p>
            <a:pPr indent="0" lvl="0" marL="0" rtl="0" algn="l">
              <a:spcBef>
                <a:spcPts val="0"/>
              </a:spcBef>
              <a:spcAft>
                <a:spcPts val="0"/>
              </a:spcAft>
              <a:buNone/>
            </a:pPr>
            <a:r>
              <a:rPr lang="es" sz="2000">
                <a:solidFill>
                  <a:srgbClr val="FA4F10"/>
                </a:solidFill>
                <a:latin typeface="Calibri"/>
                <a:ea typeface="Calibri"/>
                <a:cs typeface="Calibri"/>
                <a:sym typeface="Calibri"/>
              </a:rPr>
              <a:t>Operadores de consulta (arrays)</a:t>
            </a:r>
            <a:endParaRPr sz="2000">
              <a:solidFill>
                <a:srgbClr val="FA4F1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db.name.insert({a:["1",2]})</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db.name.insert({a:[{b:"2"},{b:"3"}]})</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ourier New"/>
              <a:ea typeface="Courier New"/>
              <a:cs typeface="Courier New"/>
              <a:sym typeface="Courier New"/>
            </a:endParaRPr>
          </a:p>
          <a:p>
            <a:pPr indent="12700" lvl="1" marL="457200" rtl="0" algn="l">
              <a:spcBef>
                <a:spcPts val="0"/>
              </a:spcBef>
              <a:spcAft>
                <a:spcPts val="0"/>
              </a:spcAft>
              <a:buClr>
                <a:srgbClr val="0D0D0D"/>
              </a:buClr>
              <a:buSzPts val="1400"/>
              <a:buFont typeface="Calibri"/>
              <a:buChar char="•"/>
            </a:pPr>
            <a:r>
              <a:rPr lang="es">
                <a:solidFill>
                  <a:srgbClr val="0D0D0D"/>
                </a:solidFill>
                <a:latin typeface="Calibri"/>
                <a:ea typeface="Calibri"/>
                <a:cs typeface="Calibri"/>
                <a:sym typeface="Calibri"/>
              </a:rPr>
              <a:t>Consultas sobre arrays:</a:t>
            </a:r>
            <a:endParaRPr>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db.name.find({a:"1"}) -&gt; {a:["1",2]}</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db.name.find({"a.b":"2"}) -&gt; {a:[{b:"2"},{b:"3"}]}</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db.name.find({'a.1':2}) -&gt; {a:["1",2]}</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lang="es" sz="1200">
                <a:solidFill>
                  <a:schemeClr val="dk1"/>
                </a:solidFill>
                <a:latin typeface="Courier New"/>
                <a:ea typeface="Courier New"/>
                <a:cs typeface="Courier New"/>
                <a:sym typeface="Courier New"/>
              </a:rPr>
              <a:t>db.name.find({a:{$gt :1}}) -&gt; {a:["1",2]}</a:t>
            </a:r>
            <a:endParaRPr sz="1200">
              <a:solidFill>
                <a:schemeClr val="dk1"/>
              </a:solidFill>
              <a:latin typeface="Courier New"/>
              <a:ea typeface="Courier New"/>
              <a:cs typeface="Courier New"/>
              <a:sym typeface="Courier New"/>
            </a:endParaRPr>
          </a:p>
          <a:p>
            <a:pPr indent="12700" lvl="1" marL="457200" rtl="0" algn="l">
              <a:spcBef>
                <a:spcPts val="0"/>
              </a:spcBef>
              <a:spcAft>
                <a:spcPts val="0"/>
              </a:spcAft>
              <a:buClr>
                <a:srgbClr val="0D0D0D"/>
              </a:buClr>
              <a:buSzPts val="1400"/>
              <a:buFont typeface="Calibri"/>
              <a:buChar char="•"/>
            </a:pPr>
            <a:r>
              <a:rPr lang="es">
                <a:solidFill>
                  <a:srgbClr val="0D0D0D"/>
                </a:solidFill>
                <a:latin typeface="Calibri"/>
                <a:ea typeface="Calibri"/>
                <a:cs typeface="Calibri"/>
                <a:sym typeface="Calibri"/>
              </a:rPr>
              <a:t> $elementMatch: devuelve los documentos en los que al </a:t>
            </a:r>
            <a:r>
              <a:rPr b="1" lang="es">
                <a:solidFill>
                  <a:srgbClr val="0D0D0D"/>
                </a:solidFill>
                <a:latin typeface="Calibri"/>
                <a:ea typeface="Calibri"/>
                <a:cs typeface="Calibri"/>
                <a:sym typeface="Calibri"/>
              </a:rPr>
              <a:t>menos uno</a:t>
            </a:r>
            <a:r>
              <a:rPr lang="es">
                <a:solidFill>
                  <a:srgbClr val="0D0D0D"/>
                </a:solidFill>
                <a:latin typeface="Calibri"/>
                <a:ea typeface="Calibri"/>
                <a:cs typeface="Calibri"/>
                <a:sym typeface="Calibri"/>
              </a:rPr>
              <a:t> de los elementos del array satisfaga las condiciones</a:t>
            </a:r>
            <a:endParaRPr>
              <a:solidFill>
                <a:srgbClr val="0D0D0D"/>
              </a:solidFill>
              <a:latin typeface="Calibri"/>
              <a:ea typeface="Calibri"/>
              <a:cs typeface="Calibri"/>
              <a:sym typeface="Calibri"/>
            </a:endParaRPr>
          </a:p>
          <a:p>
            <a:pPr indent="0" lvl="0" marL="0" rtl="0" algn="l">
              <a:spcBef>
                <a:spcPts val="1200"/>
              </a:spcBef>
              <a:spcAft>
                <a:spcPts val="0"/>
              </a:spcAft>
              <a:buNone/>
            </a:pPr>
            <a:r>
              <a:rPr lang="es" sz="1200">
                <a:solidFill>
                  <a:schemeClr val="dk1"/>
                </a:solidFill>
                <a:latin typeface="Courier New"/>
                <a:ea typeface="Courier New"/>
                <a:cs typeface="Courier New"/>
                <a:sym typeface="Courier New"/>
              </a:rPr>
              <a:t>db.name.find({a: {$elemMatch:{$gt :1}}}) -&gt; {a:["1",2]}</a:t>
            </a:r>
            <a:endParaRPr sz="1600">
              <a:solidFill>
                <a:srgbClr val="0D0D0D"/>
              </a:solidFill>
              <a:latin typeface="Calibri"/>
              <a:ea typeface="Calibri"/>
              <a:cs typeface="Calibri"/>
              <a:sym typeface="Calibri"/>
            </a:endParaRPr>
          </a:p>
          <a:p>
            <a:pPr indent="12700" lvl="1" marL="457200" rtl="0" algn="l">
              <a:spcBef>
                <a:spcPts val="1200"/>
              </a:spcBef>
              <a:spcAft>
                <a:spcPts val="0"/>
              </a:spcAft>
              <a:buClr>
                <a:srgbClr val="0D0D0D"/>
              </a:buClr>
              <a:buSzPts val="1400"/>
              <a:buFont typeface="Calibri"/>
              <a:buChar char="•"/>
            </a:pPr>
            <a:r>
              <a:rPr lang="es">
                <a:solidFill>
                  <a:srgbClr val="0D0D0D"/>
                </a:solidFill>
                <a:latin typeface="Calibri"/>
                <a:ea typeface="Calibri"/>
                <a:cs typeface="Calibri"/>
                <a:sym typeface="Calibri"/>
              </a:rPr>
              <a:t> $all: devuelve los documentos en los que </a:t>
            </a:r>
            <a:r>
              <a:rPr b="1" lang="es">
                <a:solidFill>
                  <a:srgbClr val="0D0D0D"/>
                </a:solidFill>
                <a:latin typeface="Calibri"/>
                <a:ea typeface="Calibri"/>
                <a:cs typeface="Calibri"/>
                <a:sym typeface="Calibri"/>
              </a:rPr>
              <a:t>todos</a:t>
            </a:r>
            <a:r>
              <a:rPr lang="es">
                <a:solidFill>
                  <a:srgbClr val="0D0D0D"/>
                </a:solidFill>
                <a:latin typeface="Calibri"/>
                <a:ea typeface="Calibri"/>
                <a:cs typeface="Calibri"/>
                <a:sym typeface="Calibri"/>
              </a:rPr>
              <a:t> los elementos del array satisfagan las condiciones</a:t>
            </a:r>
            <a:endParaRPr>
              <a:solidFill>
                <a:srgbClr val="0D0D0D"/>
              </a:solidFill>
              <a:latin typeface="Calibri"/>
              <a:ea typeface="Calibri"/>
              <a:cs typeface="Calibri"/>
              <a:sym typeface="Calibri"/>
            </a:endParaRPr>
          </a:p>
          <a:p>
            <a:pPr indent="0" lvl="0" marL="0" marR="0" rtl="0" algn="l">
              <a:lnSpc>
                <a:spcPct val="100000"/>
              </a:lnSpc>
              <a:spcBef>
                <a:spcPts val="120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db.name.find({a : {$all:["1"}]}}) -&gt; {}</a:t>
            </a:r>
            <a:endParaRPr sz="12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db.name.find({a:{$all:[{$or : [{'a.b':"2"},{'a.b':"3"}]}]}}) -&gt; a:[{b:"2"},{b:"3"}]}</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477" name="Google Shape;477;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8" name="Google Shape;478;p4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9" name="Google Shape;479;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80" name="Google Shape;480;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grpSp>
        <p:nvGrpSpPr>
          <p:cNvPr id="481" name="Google Shape;481;p45"/>
          <p:cNvGrpSpPr/>
          <p:nvPr/>
        </p:nvGrpSpPr>
        <p:grpSpPr>
          <a:xfrm>
            <a:off x="601974" y="4549652"/>
            <a:ext cx="7799863" cy="593881"/>
            <a:chOff x="642950" y="842295"/>
            <a:chExt cx="7799863" cy="607800"/>
          </a:xfrm>
        </p:grpSpPr>
        <p:sp>
          <p:nvSpPr>
            <p:cNvPr id="482" name="Google Shape;482;p45"/>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83" name="Google Shape;483;p45"/>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